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4192" r:id="rId1"/>
  </p:sldMasterIdLst>
  <p:notesMasterIdLst>
    <p:notesMasterId r:id="rId30"/>
  </p:notesMasterIdLst>
  <p:handoutMasterIdLst>
    <p:handoutMasterId r:id="rId31"/>
  </p:handoutMasterIdLst>
  <p:sldIdLst>
    <p:sldId id="324" r:id="rId2"/>
    <p:sldId id="382" r:id="rId3"/>
    <p:sldId id="404" r:id="rId4"/>
    <p:sldId id="406" r:id="rId5"/>
    <p:sldId id="401" r:id="rId6"/>
    <p:sldId id="373" r:id="rId7"/>
    <p:sldId id="396" r:id="rId8"/>
    <p:sldId id="405" r:id="rId9"/>
    <p:sldId id="418" r:id="rId10"/>
    <p:sldId id="343" r:id="rId11"/>
    <p:sldId id="411" r:id="rId12"/>
    <p:sldId id="410" r:id="rId13"/>
    <p:sldId id="416" r:id="rId14"/>
    <p:sldId id="417" r:id="rId15"/>
    <p:sldId id="338" r:id="rId16"/>
    <p:sldId id="412" r:id="rId17"/>
    <p:sldId id="400" r:id="rId18"/>
    <p:sldId id="423" r:id="rId19"/>
    <p:sldId id="424" r:id="rId20"/>
    <p:sldId id="420" r:id="rId21"/>
    <p:sldId id="397" r:id="rId22"/>
    <p:sldId id="392" r:id="rId23"/>
    <p:sldId id="385" r:id="rId24"/>
    <p:sldId id="419" r:id="rId25"/>
    <p:sldId id="422" r:id="rId26"/>
    <p:sldId id="384" r:id="rId27"/>
    <p:sldId id="415" r:id="rId28"/>
    <p:sldId id="331" r:id="rId29"/>
  </p:sldIdLst>
  <p:sldSz cx="9144000" cy="5143500" type="screen16x9"/>
  <p:notesSz cx="9926638" cy="6797675"/>
  <p:embeddedFontLst>
    <p:embeddedFont>
      <p:font typeface="Cambria" panose="02040503050406030204" pitchFamily="18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Oswald" panose="020B0604020202020204" charset="-52"/>
      <p:regular r:id="rId42"/>
      <p:bold r:id="rId43"/>
    </p:embeddedFont>
    <p:embeddedFont>
      <p:font typeface="Garamond" panose="02020404030301010803" pitchFamily="18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745506"/>
    <a:srgbClr val="8D4E3F"/>
    <a:srgbClr val="796663"/>
    <a:srgbClr val="584300"/>
    <a:srgbClr val="6E5006"/>
    <a:srgbClr val="EBF5D7"/>
    <a:srgbClr val="B0DD7F"/>
    <a:srgbClr val="B7EBC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C0F952-BD16-4B40-8167-10B6AF96937B}">
  <a:tblStyle styleId="{A2C0F952-BD16-4B40-8167-10B6AF9693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60"/>
  </p:normalViewPr>
  <p:slideViewPr>
    <p:cSldViewPr>
      <p:cViewPr>
        <p:scale>
          <a:sx n="150" d="100"/>
          <a:sy n="150" d="100"/>
        </p:scale>
        <p:origin x="492" y="16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2838A-C0EF-4D7F-B11F-C01DBBD67BC4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05026-9C12-4147-8B7E-93379881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648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697163" y="509588"/>
            <a:ext cx="4532312" cy="2549525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371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5613" indent="-315913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178;g35f391192_0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3795" name="Google Shape;179;g35f391192_0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04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186;g35f391192_029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7651" name="Google Shape;187;g35f391192_02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05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9F9F41-9782-44F5-A7F9-C09C87F2F867}" type="datetimeFigureOut">
              <a:rPr lang="ru-RU" smtClean="0"/>
              <a:pPr>
                <a:defRPr/>
              </a:pPr>
              <a:t>22.03.2023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FDE2-57F0-42AC-8EB8-6D64EF82EBC2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032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0EDC06-D11E-4632-8F83-F0D91F943285}" type="datetimeFigureOut">
              <a:rPr lang="en-US" smtClean="0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D42E-FB76-4A65-BCB2-7B5BBF7DCFB1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8184560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B1984-9637-49CE-8491-961E0CB7C272}" type="datetimeFigureOut">
              <a:rPr lang="en-US" smtClean="0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3529-C01D-45A5-82F5-EC9FE407759D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652831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38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981B0C7-7079-41F7-AC7D-D1016314733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6664923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78337-25C3-40D1-8E4B-F5BBF8ABBA39}" type="datetimeFigureOut">
              <a:rPr lang="en-US" altLang="ru-RU" smtClean="0"/>
              <a:pPr>
                <a:defRPr/>
              </a:pPr>
              <a:t>3/22/2023</a:t>
            </a:fld>
            <a:endParaRPr lang="en-US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3255-C494-4483-BFC8-9841DD7E3339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771238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8561F-5474-47F1-8BE8-FF045F077660}" type="datetimeFigureOut">
              <a:rPr lang="en-US" smtClean="0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AECA-33A8-42A4-9895-6A92ED667B59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2272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85E44-F6C1-4012-83DE-6B7AF33A3127}" type="datetimeFigureOut">
              <a:rPr lang="en-US" smtClean="0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A8FD-A625-4CAD-87C1-8E3E1A8A8141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811736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B5DD02-D88A-4FA9-96B0-106B95469DC2}" type="datetimeFigureOut">
              <a:rPr lang="en-US" smtClean="0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1CC5-1AB2-434E-BA0E-F481FC68C798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07354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24D6F7-34E6-4D61-8715-B74817DEFA11}" type="datetimeFigureOut">
              <a:rPr lang="en-US" smtClean="0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51D9D-CB8C-4488-9478-CE40722CD890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358727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4AA5C3-82EB-4525-9F80-972BB543DE72}" type="datetimeFigureOut">
              <a:rPr lang="en-US" smtClean="0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219770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753497C-8C33-4D63-B9CB-9F928C4C2633}" type="datetimeFigureOut">
              <a:rPr lang="en-US" smtClean="0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7B72D1-2223-4FEE-ABA5-FA186E5F01BB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165228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69D9DE-064F-45C5-941F-2622D457DD61}" type="datetimeFigureOut">
              <a:rPr lang="en-US" smtClean="0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8BBC-A3CD-46E6-811F-4325FA6796AB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1768709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45FE14-6C81-479B-8F39-EB59D1F25847}" type="datetimeFigureOut">
              <a:rPr lang="en-US" smtClean="0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A5435442-3833-43B3-94A0-156DCB176A3E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60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04" r:id="rId12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edit/d/1Xfec2_yIGpMP96x62hRryPegnqahzm72s0qoIz-cKg6OTVBbFdyWHhHZw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35.png"/><Relationship Id="rId7" Type="http://schemas.openxmlformats.org/officeDocument/2006/relationships/image" Target="../media/image4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G"/><Relationship Id="rId5" Type="http://schemas.openxmlformats.org/officeDocument/2006/relationships/image" Target="../media/image42.png"/><Relationship Id="rId4" Type="http://schemas.openxmlformats.org/officeDocument/2006/relationships/image" Target="../media/image41.JPG"/><Relationship Id="rId9" Type="http://schemas.openxmlformats.org/officeDocument/2006/relationships/image" Target="../media/image4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92" y="1888109"/>
            <a:ext cx="915312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455613" indent="15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2813" indent="15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013" indent="15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213" indent="15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</a:pPr>
            <a:r>
              <a:rPr lang="ru-RU" sz="2100" b="1" dirty="0">
                <a:solidFill>
                  <a:srgbClr val="584300"/>
                </a:solidFill>
                <a:latin typeface="Garamond" panose="02020404030301010803" pitchFamily="18" charset="0"/>
                <a:sym typeface="Arial" panose="020B0604020202020204" pitchFamily="34" charset="0"/>
              </a:rPr>
              <a:t>ПРОФЕССИОНАЛЬНЫЙ СТАНДАРТ</a:t>
            </a:r>
            <a:endParaRPr lang="en-US" sz="2100" b="1" dirty="0">
              <a:solidFill>
                <a:srgbClr val="584300"/>
              </a:solidFill>
              <a:latin typeface="Garamond" panose="02020404030301010803" pitchFamily="18" charset="0"/>
              <a:sym typeface="Arial" panose="020B0604020202020204" pitchFamily="34" charset="0"/>
            </a:endParaRPr>
          </a:p>
          <a:p>
            <a:pPr>
              <a:buClr>
                <a:srgbClr val="000000"/>
              </a:buClr>
            </a:pPr>
            <a:r>
              <a:rPr lang="ru-RU" sz="2100" b="1" dirty="0">
                <a:solidFill>
                  <a:srgbClr val="584300"/>
                </a:solidFill>
                <a:latin typeface="Garamond" panose="02020404030301010803" pitchFamily="18" charset="0"/>
                <a:sym typeface="Arial" panose="020B0604020202020204" pitchFamily="34" charset="0"/>
              </a:rPr>
              <a:t> «СПЕЦИАЛИСТ ПО БИБЛИОТЕЧНО-ИНФОРМАЦИОННОЙ</a:t>
            </a:r>
          </a:p>
          <a:p>
            <a:pPr>
              <a:buClr>
                <a:srgbClr val="000000"/>
              </a:buClr>
            </a:pPr>
            <a:r>
              <a:rPr lang="ru-RU" sz="2100" b="1" dirty="0" smtClean="0">
                <a:solidFill>
                  <a:srgbClr val="584300"/>
                </a:solidFill>
                <a:latin typeface="Garamond" panose="02020404030301010803" pitchFamily="18" charset="0"/>
                <a:sym typeface="Arial" panose="020B0604020202020204" pitchFamily="34" charset="0"/>
              </a:rPr>
              <a:t>ДЕЯТЕЛЬНОСТИ»:</a:t>
            </a:r>
            <a:r>
              <a:rPr lang="en-US" sz="2100" b="1" dirty="0">
                <a:solidFill>
                  <a:srgbClr val="584300"/>
                </a:solidFill>
                <a:latin typeface="Garamond" panose="02020404030301010803" pitchFamily="18" charset="0"/>
                <a:sym typeface="Arial" panose="020B0604020202020204" pitchFamily="34" charset="0"/>
              </a:rPr>
              <a:t> </a:t>
            </a:r>
            <a:r>
              <a:rPr lang="ru-RU" sz="2100" b="1" dirty="0" smtClean="0">
                <a:solidFill>
                  <a:srgbClr val="584300"/>
                </a:solidFill>
                <a:latin typeface="Garamond" panose="02020404030301010803" pitchFamily="18" charset="0"/>
                <a:sym typeface="Arial" panose="020B0604020202020204" pitchFamily="34" charset="0"/>
              </a:rPr>
              <a:t>ПРИМЕНЯЕМ ПРАВИЛЬНО</a:t>
            </a:r>
            <a:endParaRPr lang="ru-RU" sz="2100" b="1" dirty="0">
              <a:solidFill>
                <a:srgbClr val="584300"/>
              </a:solidFill>
              <a:latin typeface="Garamond" panose="02020404030301010803" pitchFamily="18" charset="0"/>
              <a:sym typeface="Arial" panose="020B0604020202020204" pitchFamily="34" charset="0"/>
            </a:endParaRPr>
          </a:p>
          <a:p>
            <a:pPr lvl="0">
              <a:buClr>
                <a:srgbClr val="000000"/>
              </a:buClr>
            </a:pPr>
            <a:r>
              <a:rPr lang="ru-RU" sz="18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</a:t>
            </a:r>
            <a:endParaRPr lang="ru-RU" altLang="ru-RU" sz="1800" b="1" dirty="0">
              <a:solidFill>
                <a:srgbClr val="584300"/>
              </a:solidFill>
              <a:latin typeface="Garamond" pitchFamily="18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424" y="3147814"/>
            <a:ext cx="9144000" cy="101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18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Мезенцева Ольга Петровна</a:t>
            </a:r>
            <a:endParaRPr lang="ru-RU" altLang="ru-RU" sz="1800" dirty="0" smtClean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заместитель директора по науке и образовательной деятельности</a:t>
            </a: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dirty="0" smtClean="0">
                <a:solidFill>
                  <a:srgbClr val="584300"/>
                </a:solidFill>
                <a:latin typeface="Garamond" panose="02020404030301010803" pitchFamily="18" charset="0"/>
              </a:rPr>
              <a:t>Российской государственной детской библиотеки,</a:t>
            </a: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кандидат </a:t>
            </a:r>
            <a:r>
              <a:rPr lang="ru-RU" altLang="ru-RU" dirty="0">
                <a:solidFill>
                  <a:srgbClr val="584300"/>
                </a:solidFill>
                <a:latin typeface="Garamond" panose="02020404030301010803" pitchFamily="18" charset="0"/>
              </a:rPr>
              <a:t>педагогических наук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23478"/>
            <a:ext cx="1152128" cy="11521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512" y="142456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  <a:sym typeface="Arial" panose="020B0604020202020204" pitchFamily="34" charset="0"/>
              </a:rPr>
              <a:t>лекция-консультация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12" y="4371950"/>
            <a:ext cx="913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  <a:sym typeface="Arial" panose="020B0604020202020204" pitchFamily="34" charset="0"/>
              </a:rPr>
              <a:t>Москва, 23 марта 2023 года</a:t>
            </a:r>
          </a:p>
        </p:txBody>
      </p:sp>
    </p:spTree>
    <p:extLst>
      <p:ext uri="{BB962C8B-B14F-4D97-AF65-F5344CB8AC3E}">
        <p14:creationId xmlns:p14="http://schemas.microsoft.com/office/powerpoint/2010/main" val="50848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10</a:t>
            </a:fld>
            <a:endParaRPr lang="ru-RU" altLang="ru-RU" dirty="0"/>
          </a:p>
        </p:txBody>
      </p:sp>
      <p:sp>
        <p:nvSpPr>
          <p:cNvPr id="4" name="Google Shape;181;p14"/>
          <p:cNvSpPr txBox="1">
            <a:spLocks/>
          </p:cNvSpPr>
          <p:nvPr/>
        </p:nvSpPr>
        <p:spPr>
          <a:xfrm>
            <a:off x="237300" y="0"/>
            <a:ext cx="8906700" cy="569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3796BF"/>
              </a:buClr>
              <a:buSzPts val="3000"/>
              <a:defRPr/>
            </a:pPr>
            <a:r>
              <a:rPr lang="ru-RU" altLang="ru-RU" sz="18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Раздел </a:t>
            </a:r>
            <a:r>
              <a:rPr lang="en-US" altLang="ru-RU" sz="18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II</a:t>
            </a:r>
            <a:r>
              <a:rPr lang="ru-RU" altLang="ru-RU" sz="18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. ФУНКЦИОНАЛЬНАЯ КАРТА ПРОФСТАНДАРТА (6 уровень)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5091113"/>
            <a:ext cx="9144000" cy="0"/>
          </a:xfrm>
          <a:prstGeom prst="line">
            <a:avLst/>
          </a:prstGeom>
          <a:ln w="76200">
            <a:solidFill>
              <a:srgbClr val="584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Users\event\Desktop\Снимок17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300" y="557587"/>
            <a:ext cx="8669399" cy="436132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993"/>
            <a:ext cx="762007" cy="76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3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:\Users\event\Desktop\4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987574"/>
            <a:ext cx="8962812" cy="338838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0" y="5091113"/>
            <a:ext cx="9144000" cy="0"/>
          </a:xfrm>
          <a:prstGeom prst="line">
            <a:avLst/>
          </a:prstGeom>
          <a:ln w="76200">
            <a:solidFill>
              <a:srgbClr val="584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81;p14"/>
          <p:cNvSpPr txBox="1">
            <a:spLocks/>
          </p:cNvSpPr>
          <p:nvPr/>
        </p:nvSpPr>
        <p:spPr>
          <a:xfrm>
            <a:off x="0" y="123478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3796BF"/>
              </a:buClr>
              <a:buSzPts val="3000"/>
              <a:defRPr/>
            </a:pPr>
            <a:r>
              <a:rPr lang="ru-RU" altLang="ru-RU" sz="18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ФУНКЦИОНАЛЬНАЯ КАРТА ПРОФСТАНДАРТА (7 уровень)</a:t>
            </a:r>
            <a:endParaRPr lang="ru-RU" altLang="ru-RU" sz="1800" b="1" dirty="0">
              <a:solidFill>
                <a:srgbClr val="584300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5466"/>
            <a:ext cx="85872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0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214283" y="1183382"/>
          <a:ext cx="8643999" cy="383664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49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301">
                  <a:extLst>
                    <a:ext uri="{9D8B030D-6E8A-4147-A177-3AD203B41FA5}">
                      <a16:colId xmlns:a16="http://schemas.microsoft.com/office/drawing/2014/main" val="215900087"/>
                    </a:ext>
                  </a:extLst>
                </a:gridCol>
                <a:gridCol w="1234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3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617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233">
                <a:tc rowSpan="9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4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4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4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4233">
                <a:tc rowSpan="11">
                  <a:txBody>
                    <a:bodyPr/>
                    <a:lstStyle/>
                    <a:p>
                      <a:pPr marL="45720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 rowSpan="11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4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4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0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0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0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0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0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0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0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0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58082" y="1338903"/>
            <a:ext cx="1678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Необходимые знания</a:t>
            </a:r>
            <a:endParaRPr 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7884" y="1347614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Необходимые умения</a:t>
            </a:r>
            <a:endParaRPr 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3698" y="134761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Трудовые действия</a:t>
            </a:r>
            <a:endParaRPr 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1338903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Трудовые функции</a:t>
            </a:r>
            <a:endParaRPr 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1203598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Название должности</a:t>
            </a:r>
          </a:p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/профессии</a:t>
            </a:r>
            <a:endParaRPr 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203598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Обобщенная трудовая функция</a:t>
            </a:r>
            <a:endParaRPr 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3707903" y="3796756"/>
            <a:ext cx="5232990" cy="646331"/>
          </a:xfrm>
          <a:prstGeom prst="rect">
            <a:avLst/>
          </a:prstGeom>
          <a:solidFill>
            <a:srgbClr val="FFF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В ЦЕЛОМ  ЭТА  </a:t>
            </a:r>
            <a:r>
              <a:rPr lang="ru-RU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СТРУКТУРА</a:t>
            </a:r>
            <a:r>
              <a:rPr lang="ru-RU" sz="18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 ОПРЕДЕЛЯЕТ  ПОРТРЕТ СПЕЦИАЛИСТА</a:t>
            </a:r>
            <a:endParaRPr lang="ru-RU" sz="1800" b="1" dirty="0">
              <a:latin typeface="Garamond" panose="02020404030301010803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5091113"/>
            <a:ext cx="9144000" cy="0"/>
          </a:xfrm>
          <a:prstGeom prst="line">
            <a:avLst/>
          </a:prstGeom>
          <a:ln w="76200">
            <a:solidFill>
              <a:srgbClr val="584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181;p14"/>
          <p:cNvSpPr txBox="1">
            <a:spLocks/>
          </p:cNvSpPr>
          <p:nvPr/>
        </p:nvSpPr>
        <p:spPr>
          <a:xfrm>
            <a:off x="1259632" y="201761"/>
            <a:ext cx="7884368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3796BF"/>
              </a:buClr>
              <a:buSzPts val="3000"/>
              <a:defRPr/>
            </a:pPr>
            <a:r>
              <a:rPr lang="ru-RU" altLang="ru-RU" sz="20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Раздел </a:t>
            </a:r>
            <a:r>
              <a:rPr lang="en-US" altLang="ru-RU" sz="20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III</a:t>
            </a:r>
            <a:r>
              <a:rPr lang="ru-RU" altLang="ru-RU" sz="20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. Характеристика обобщенных трудовых функций</a:t>
            </a:r>
          </a:p>
          <a:p>
            <a:pPr>
              <a:buClr>
                <a:srgbClr val="3796BF"/>
              </a:buClr>
              <a:buSzPts val="3000"/>
              <a:defRPr/>
            </a:pPr>
            <a:endParaRPr lang="ru-RU" altLang="ru-RU" sz="1200" b="1" dirty="0" smtClean="0">
              <a:solidFill>
                <a:srgbClr val="584300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  <a:p>
            <a:pPr>
              <a:buClr>
                <a:srgbClr val="3796BF"/>
              </a:buClr>
              <a:buSzPts val="3000"/>
              <a:defRPr/>
            </a:pP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ОБОБЩЕННАЯ ТРУДОВАЯ ФУНКЦИЯ:</a:t>
            </a:r>
            <a:r>
              <a:rPr lang="en-US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 </a:t>
            </a: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СТРУКТУРА </a:t>
            </a:r>
            <a:endParaRPr lang="ru-RU" altLang="ru-RU" sz="2400" b="1" dirty="0">
              <a:solidFill>
                <a:srgbClr val="584300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72" y="2682621"/>
            <a:ext cx="2973512" cy="22301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21" y="91821"/>
            <a:ext cx="97544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4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85516"/>
            <a:ext cx="6111240" cy="39243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13</a:t>
            </a:fld>
            <a:endParaRPr lang="ru-RU" alt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123478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745506"/>
                </a:solidFill>
              </a:rPr>
              <a:t>Трудовая функция </a:t>
            </a:r>
            <a:r>
              <a:rPr lang="en-US" sz="1600" b="1" dirty="0" smtClean="0">
                <a:solidFill>
                  <a:srgbClr val="745506"/>
                </a:solidFill>
                <a:latin typeface="Garamond" panose="02020404030301010803" pitchFamily="18" charset="0"/>
              </a:rPr>
              <a:t>A/01.6</a:t>
            </a:r>
            <a:r>
              <a:rPr lang="ru-RU" sz="1600" b="1" dirty="0">
                <a:solidFill>
                  <a:srgbClr val="745506"/>
                </a:solidFill>
              </a:rPr>
              <a:t> «Стационарное, внестационарное и дистанционное обслуживание пользователей библиотеки</a:t>
            </a:r>
            <a:r>
              <a:rPr lang="ru-RU" sz="1600" b="1" dirty="0" smtClean="0">
                <a:solidFill>
                  <a:srgbClr val="745506"/>
                </a:solidFill>
              </a:rPr>
              <a:t>»</a:t>
            </a:r>
          </a:p>
          <a:p>
            <a:pPr algn="r"/>
            <a:r>
              <a:rPr lang="ru-RU" sz="1600" b="1" dirty="0" smtClean="0">
                <a:solidFill>
                  <a:srgbClr val="745506"/>
                </a:solidFill>
              </a:rPr>
              <a:t>(фрагмент)</a:t>
            </a:r>
            <a:endParaRPr lang="ru-RU" sz="1600" b="1" dirty="0">
              <a:solidFill>
                <a:srgbClr val="74550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561763" y="2664953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ТРУДОВЫЕ  ДЕЙСТВИЯ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3507854"/>
            <a:ext cx="1069943" cy="10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1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493" y="956904"/>
            <a:ext cx="4935261" cy="395437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14</a:t>
            </a:fld>
            <a:endParaRPr lang="ru-RU" alt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109780"/>
            <a:ext cx="476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745506"/>
                </a:solidFill>
              </a:rPr>
              <a:t>Трудовая функция </a:t>
            </a:r>
            <a:r>
              <a:rPr lang="ru-RU" sz="1600" b="1" dirty="0" smtClean="0">
                <a:solidFill>
                  <a:srgbClr val="745506"/>
                </a:solidFill>
              </a:rPr>
              <a:t>A/0</a:t>
            </a:r>
            <a:r>
              <a:rPr lang="en-US" sz="1600" b="1" dirty="0" smtClean="0">
                <a:solidFill>
                  <a:srgbClr val="745506"/>
                </a:solidFill>
              </a:rPr>
              <a:t>1</a:t>
            </a:r>
            <a:r>
              <a:rPr lang="ru-RU" sz="1600" b="1" dirty="0">
                <a:solidFill>
                  <a:srgbClr val="745506"/>
                </a:solidFill>
              </a:rPr>
              <a:t>.6 «Стационарное, внестационарное и дистанционное обслуживание пользователей библиотеки</a:t>
            </a:r>
            <a:r>
              <a:rPr lang="ru-RU" sz="1600" b="1" dirty="0" smtClean="0">
                <a:solidFill>
                  <a:srgbClr val="745506"/>
                </a:solidFill>
              </a:rPr>
              <a:t>» (фрагменты)</a:t>
            </a:r>
            <a:endParaRPr lang="ru-RU" sz="1600" b="1" dirty="0">
              <a:solidFill>
                <a:srgbClr val="74550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3277963" y="2611444"/>
            <a:ext cx="370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НЕОБХОДИМЫЕ  ЗНАНИЯ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999"/>
            <a:ext cx="4711314" cy="2524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953161" y="2073450"/>
            <a:ext cx="3096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НЕОБХОДИМЫЕ  УМЕНИЯ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1823" y="1234229"/>
            <a:ext cx="8989600" cy="182613"/>
          </a:xfrm>
          <a:prstGeom prst="rect">
            <a:avLst/>
          </a:prstGeom>
          <a:solidFill>
            <a:srgbClr val="EBF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63"/>
          <a:stretch/>
        </p:blipFill>
        <p:spPr>
          <a:xfrm>
            <a:off x="447849" y="1556990"/>
            <a:ext cx="3826916" cy="193652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Google Shape;181;p14"/>
          <p:cNvSpPr txBox="1">
            <a:spLocks/>
          </p:cNvSpPr>
          <p:nvPr/>
        </p:nvSpPr>
        <p:spPr>
          <a:xfrm>
            <a:off x="251520" y="142858"/>
            <a:ext cx="889248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3796BF"/>
              </a:buClr>
              <a:buSzPts val="3000"/>
              <a:defRPr/>
            </a:pP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ОБРАЗОВАНИЕ  И</a:t>
            </a:r>
          </a:p>
          <a:p>
            <a:pPr>
              <a:buClr>
                <a:srgbClr val="3796BF"/>
              </a:buClr>
              <a:buSzPts val="3000"/>
              <a:defRPr/>
            </a:pP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ПРАКТИЧЕСКИЙ  ОПЫТ:</a:t>
            </a:r>
          </a:p>
          <a:p>
            <a:pPr>
              <a:buClr>
                <a:srgbClr val="3796BF"/>
              </a:buClr>
              <a:buSzPts val="3000"/>
              <a:defRPr/>
            </a:pP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6  уровень</a:t>
            </a:r>
            <a:endParaRPr lang="ru-RU" altLang="ru-RU" sz="2400" b="1" dirty="0">
              <a:solidFill>
                <a:srgbClr val="584300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5091113"/>
            <a:ext cx="9144000" cy="0"/>
          </a:xfrm>
          <a:prstGeom prst="line">
            <a:avLst/>
          </a:prstGeom>
          <a:ln w="76200">
            <a:solidFill>
              <a:srgbClr val="584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52" y="123280"/>
            <a:ext cx="4285610" cy="36726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633666"/>
            <a:ext cx="3816858" cy="13892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4341734"/>
            <a:ext cx="360040" cy="360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22882" y="3923577"/>
            <a:ext cx="3582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584300"/>
                </a:solidFill>
                <a:latin typeface="Garamond" pitchFamily="18" charset="0"/>
                <a:ea typeface="Calibri" panose="020F0502020204030204" pitchFamily="34" charset="0"/>
              </a:rPr>
              <a:t>специалитет соответствует</a:t>
            </a:r>
          </a:p>
          <a:p>
            <a:pPr algn="ctr"/>
            <a:r>
              <a:rPr lang="ru-RU" sz="2000" b="1" dirty="0" smtClean="0">
                <a:solidFill>
                  <a:srgbClr val="584300"/>
                </a:solidFill>
                <a:latin typeface="Garamond" pitchFamily="18" charset="0"/>
                <a:ea typeface="Calibri" panose="020F0502020204030204" pitchFamily="34" charset="0"/>
              </a:rPr>
              <a:t>требованиям ПС</a:t>
            </a:r>
            <a:endParaRPr lang="ru-RU" sz="2000" b="1" dirty="0">
              <a:solidFill>
                <a:srgbClr val="584300"/>
              </a:solidFill>
              <a:latin typeface="Garamond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89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1823" y="1234229"/>
            <a:ext cx="8989600" cy="182613"/>
          </a:xfrm>
          <a:prstGeom prst="rect">
            <a:avLst/>
          </a:prstGeom>
          <a:solidFill>
            <a:srgbClr val="EBF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Google Shape;181;p14"/>
          <p:cNvSpPr txBox="1">
            <a:spLocks/>
          </p:cNvSpPr>
          <p:nvPr/>
        </p:nvSpPr>
        <p:spPr>
          <a:xfrm>
            <a:off x="0" y="81152"/>
            <a:ext cx="914400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3796BF"/>
              </a:buClr>
              <a:buSzPts val="3000"/>
              <a:defRPr/>
            </a:pP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ОБРАЗОВАНИЕ  И</a:t>
            </a:r>
          </a:p>
          <a:p>
            <a:pPr>
              <a:buClr>
                <a:srgbClr val="3796BF"/>
              </a:buClr>
              <a:buSzPts val="3000"/>
              <a:defRPr/>
            </a:pP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ПРАКТИЧЕСКИЙ  ОПЫТ</a:t>
            </a:r>
          </a:p>
          <a:p>
            <a:pPr>
              <a:buClr>
                <a:srgbClr val="3796BF"/>
              </a:buClr>
              <a:buSzPts val="3000"/>
              <a:defRPr/>
            </a:pP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7  уровень</a:t>
            </a:r>
            <a:endParaRPr lang="ru-RU" altLang="ru-RU" sz="2400" b="1" dirty="0">
              <a:solidFill>
                <a:srgbClr val="584300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5091113"/>
            <a:ext cx="9144000" cy="0"/>
          </a:xfrm>
          <a:prstGeom prst="line">
            <a:avLst/>
          </a:prstGeom>
          <a:ln w="76200">
            <a:solidFill>
              <a:srgbClr val="584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" y="1493914"/>
            <a:ext cx="4244640" cy="18699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2814"/>
            <a:ext cx="4673439" cy="46498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4351066"/>
            <a:ext cx="377985" cy="4145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293" y="3685511"/>
            <a:ext cx="97544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8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17</a:t>
            </a:fld>
            <a:endParaRPr lang="ru-RU" altLang="ru-RU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3005707" y="2261748"/>
            <a:ext cx="5976664" cy="584775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584300"/>
                </a:solidFill>
                <a:latin typeface="Garamond" panose="02020404030301010803" pitchFamily="18" charset="0"/>
              </a:rPr>
              <a:t>трудовые функции работника определяются в соответствии с задачами </a:t>
            </a:r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библиотеки</a:t>
            </a:r>
            <a:endParaRPr 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-1764704" y="2121840"/>
            <a:ext cx="7670086" cy="3571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cs typeface="Arial" panose="020B0604020202020204" pitchFamily="34" charset="0"/>
              </a:rPr>
              <a:t>	</a:t>
            </a:r>
            <a:endParaRPr lang="ru-RU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Прямоугольник 2"/>
          <p:cNvSpPr>
            <a:spLocks noChangeArrowheads="1"/>
          </p:cNvSpPr>
          <p:nvPr/>
        </p:nvSpPr>
        <p:spPr bwMode="auto">
          <a:xfrm>
            <a:off x="107504" y="1882883"/>
            <a:ext cx="2749414" cy="1915909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ru-RU" altLang="ru-RU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ru-RU" altLang="ru-RU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Каждая ОТФ – самостоятельная/</a:t>
            </a:r>
          </a:p>
          <a:p>
            <a:pPr algn="ctr" eaLnBrk="1" hangingPunct="1">
              <a:buFontTx/>
              <a:buNone/>
            </a:pPr>
            <a:r>
              <a:rPr lang="ru-RU" altLang="ru-RU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автономная структура</a:t>
            </a:r>
          </a:p>
          <a:p>
            <a:pPr algn="ctr" eaLnBrk="1" hangingPunct="1">
              <a:buFontTx/>
              <a:buNone/>
            </a:pPr>
            <a:r>
              <a:rPr lang="ru-RU" alt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ru-RU" alt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</a:t>
            </a:r>
            <a:endParaRPr lang="ru-RU" alt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5707" y="1461923"/>
            <a:ext cx="5976665" cy="584775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584300"/>
                </a:solidFill>
                <a:latin typeface="Garamond" panose="02020404030301010803" pitchFamily="18" charset="0"/>
              </a:rPr>
              <a:t>п</a:t>
            </a:r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рофстандарт применяется библиотекой с учетом ее специфики (</a:t>
            </a:r>
            <a:r>
              <a:rPr lang="ru-RU" sz="1600" b="1" dirty="0">
                <a:solidFill>
                  <a:srgbClr val="584300"/>
                </a:solidFill>
                <a:latin typeface="Garamond" panose="02020404030301010803" pitchFamily="18" charset="0"/>
              </a:rPr>
              <a:t>определяется её уставом, </a:t>
            </a:r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задачами)</a:t>
            </a:r>
            <a:endParaRPr 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0" y="5091113"/>
            <a:ext cx="9144000" cy="0"/>
          </a:xfrm>
          <a:prstGeom prst="line">
            <a:avLst/>
          </a:prstGeom>
          <a:ln w="76200">
            <a:solidFill>
              <a:srgbClr val="584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ogle Shape;181;p14"/>
          <p:cNvSpPr txBox="1">
            <a:spLocks/>
          </p:cNvSpPr>
          <p:nvPr/>
        </p:nvSpPr>
        <p:spPr>
          <a:xfrm>
            <a:off x="1145094" y="264045"/>
            <a:ext cx="7805449" cy="844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3796BF"/>
              </a:buClr>
              <a:buSzPts val="3000"/>
              <a:defRPr/>
            </a:pP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ПРОФСТАНДАРТ: КАК ПРИМЕНЯЕМ</a:t>
            </a:r>
            <a:r>
              <a:rPr lang="en-US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 </a:t>
            </a:r>
            <a:endParaRPr lang="ru-RU" altLang="ru-RU" sz="2400" b="1" dirty="0">
              <a:solidFill>
                <a:srgbClr val="584300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3006528" y="3045080"/>
            <a:ext cx="5975843" cy="584775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srgbClr val="584300"/>
                </a:solidFill>
                <a:latin typeface="Garamond" pitchFamily="18" charset="0"/>
                <a:ea typeface="Calibri" panose="020F0502020204030204" pitchFamily="34" charset="0"/>
              </a:rPr>
              <a:t>при составлении должностных инструкций выбираются нужные ОТФ, ТФ, ТД</a:t>
            </a:r>
            <a:endParaRPr lang="ru-RU" sz="1600" b="1" dirty="0">
              <a:solidFill>
                <a:srgbClr val="584300"/>
              </a:solidFill>
              <a:latin typeface="Garamon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3005707" y="3798792"/>
            <a:ext cx="5976664" cy="830997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solidFill>
                  <a:srgbClr val="584300"/>
                </a:solidFill>
                <a:latin typeface="Garamond" pitchFamily="18" charset="0"/>
                <a:ea typeface="Calibri" panose="020F0502020204030204" pitchFamily="34" charset="0"/>
              </a:rPr>
              <a:t>формулировки ПС являются основой и могут быть дополнены или сокращены с учетом специфики библиотеки</a:t>
            </a:r>
            <a:endParaRPr lang="ru-RU" sz="1600" b="1" dirty="0">
              <a:solidFill>
                <a:srgbClr val="584300"/>
              </a:solidFill>
              <a:latin typeface="Garamond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9" y="170713"/>
            <a:ext cx="97544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18</a:t>
            </a:fld>
            <a:endParaRPr lang="ru-RU" alt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50912"/>
            <a:ext cx="80181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Нормативная </a:t>
            </a:r>
            <a:r>
              <a:rPr lang="ru-RU" sz="2800" b="1" dirty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и методическая </a:t>
            </a:r>
            <a:r>
              <a:rPr lang="ru-RU" sz="28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базы</a:t>
            </a:r>
            <a:endParaRPr lang="en-US" sz="2800" b="1" dirty="0" smtClean="0">
              <a:solidFill>
                <a:srgbClr val="5843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r"/>
            <a:r>
              <a:rPr lang="ru-RU" sz="28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применения профессиональных стандартов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2" y="123478"/>
            <a:ext cx="975445" cy="981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66" y="1393049"/>
            <a:ext cx="8964487" cy="3323987"/>
          </a:xfrm>
          <a:prstGeom prst="rect">
            <a:avLst/>
          </a:prstGeom>
          <a:solidFill>
            <a:srgbClr val="FFF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5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Трудовой </a:t>
            </a:r>
            <a:r>
              <a:rPr lang="ru-RU" sz="1500" b="1" dirty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кодекс Российской </a:t>
            </a:r>
            <a:r>
              <a:rPr lang="ru-RU" sz="15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Федерации, </a:t>
            </a:r>
            <a:r>
              <a:rPr lang="ru-RU" sz="1500" b="1" dirty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часть вторая статьи 57; </a:t>
            </a:r>
            <a:r>
              <a:rPr lang="ru-RU" sz="15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ст. 195.3</a:t>
            </a:r>
            <a:endParaRPr lang="ru-RU" sz="1500" b="1" dirty="0">
              <a:solidFill>
                <a:srgbClr val="5843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000" b="1" dirty="0">
              <a:solidFill>
                <a:srgbClr val="5843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5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Постановление </a:t>
            </a:r>
            <a:r>
              <a:rPr lang="ru-RU" sz="1500" b="1" dirty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Правительства Российской Федерации от 27 июня 2016 г. № </a:t>
            </a:r>
            <a:r>
              <a:rPr lang="ru-RU" sz="15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584</a:t>
            </a:r>
          </a:p>
          <a:p>
            <a:r>
              <a:rPr lang="ru-RU" sz="15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ru-RU" sz="1500" b="1" dirty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«Об особенностях применения профессиональных стандартов …  государственными или муниципальными учреждениями </a:t>
            </a:r>
            <a:r>
              <a:rPr lang="ru-RU" sz="15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…</a:t>
            </a:r>
            <a:endParaRPr lang="ru-RU" sz="1500" b="1" dirty="0">
              <a:solidFill>
                <a:srgbClr val="5843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endParaRPr lang="ru-RU" sz="1000" b="1" dirty="0">
              <a:solidFill>
                <a:srgbClr val="5843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r>
              <a:rPr lang="ru-RU" sz="15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3. требования </a:t>
            </a:r>
            <a:r>
              <a:rPr lang="ru-RU" sz="1500" b="1" dirty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нормативных правовых актов, устанавливающих требования к квалификации </a:t>
            </a:r>
          </a:p>
          <a:p>
            <a:pPr marL="342900" indent="-342900">
              <a:buFont typeface="+mj-lt"/>
              <a:buAutoNum type="arabicPeriod"/>
            </a:pPr>
            <a:endParaRPr lang="ru-RU" sz="1000" b="1" dirty="0">
              <a:solidFill>
                <a:srgbClr val="5843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r>
              <a:rPr lang="ru-RU" sz="15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4. номенклатуры </a:t>
            </a:r>
            <a:r>
              <a:rPr lang="ru-RU" sz="1500" b="1" dirty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должностей, утвержденные нормативными правовыми актами</a:t>
            </a:r>
          </a:p>
          <a:p>
            <a:pPr marL="342900" indent="-342900">
              <a:buFont typeface="+mj-lt"/>
              <a:buAutoNum type="arabicPeriod"/>
            </a:pPr>
            <a:endParaRPr lang="ru-RU" sz="1000" b="1" dirty="0">
              <a:solidFill>
                <a:srgbClr val="5843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r>
              <a:rPr lang="ru-RU" sz="15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5. информация </a:t>
            </a:r>
            <a:r>
              <a:rPr lang="ru-RU" sz="1500" b="1" dirty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Минтруда России 	по вопросам применения профессиональных стандартов http</a:t>
            </a:r>
            <a:r>
              <a:rPr lang="ru-RU" sz="15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: //www.rosmintrud.ru/docs/mintrud/payment/128</a:t>
            </a:r>
          </a:p>
          <a:p>
            <a:endParaRPr lang="ru-RU" sz="1000" b="1" dirty="0">
              <a:solidFill>
                <a:srgbClr val="5843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r>
              <a:rPr lang="ru-RU" sz="15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6. реестр профессиональных стандартов: http://profstandart.rosmintrud.ru</a:t>
            </a:r>
          </a:p>
          <a:p>
            <a:pPr marL="342900" indent="-342900">
              <a:buFont typeface="+mj-lt"/>
              <a:buAutoNum type="arabicPeriod"/>
            </a:pPr>
            <a:endParaRPr lang="ru-RU" sz="1000" b="1" dirty="0" smtClean="0">
              <a:solidFill>
                <a:srgbClr val="5843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r>
              <a:rPr lang="ru-RU" sz="15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7. локальные </a:t>
            </a:r>
            <a:r>
              <a:rPr lang="ru-RU" sz="1500" b="1" dirty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акты </a:t>
            </a:r>
            <a:r>
              <a:rPr lang="ru-RU" sz="15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организаций</a:t>
            </a:r>
            <a:endParaRPr lang="ru-RU" sz="1500" b="1" dirty="0">
              <a:solidFill>
                <a:srgbClr val="5843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4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19</a:t>
            </a:fld>
            <a:endParaRPr lang="ru-RU" alt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22983" y="297590"/>
            <a:ext cx="7592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cap="small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ПРИМЕНЕНИЕ ПРОФЕССИОНАЛЬНЫХ СТАНДАРТОВ ИЛИ</a:t>
            </a:r>
          </a:p>
          <a:p>
            <a:pPr algn="r"/>
            <a:r>
              <a:rPr lang="ru-RU" b="1" cap="small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КВАЛИФИКАЦИОННЫХ СПРАВОЧНИКОВ В ОРГАНИЗАЦИЯХ </a:t>
            </a:r>
            <a:endParaRPr lang="ru-RU" b="1" cap="small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3478"/>
            <a:ext cx="865707" cy="87180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95536" y="918645"/>
            <a:ext cx="8560776" cy="3741210"/>
            <a:chOff x="-717258" y="-578649"/>
            <a:chExt cx="10751000" cy="3059145"/>
          </a:xfrm>
          <a:solidFill>
            <a:srgbClr val="FFFFCC"/>
          </a:solidFill>
        </p:grpSpPr>
        <p:sp>
          <p:nvSpPr>
            <p:cNvPr id="6" name="Прямоугольник: скругленные углы 61"/>
            <p:cNvSpPr/>
            <p:nvPr/>
          </p:nvSpPr>
          <p:spPr>
            <a:xfrm>
              <a:off x="-717258" y="793750"/>
              <a:ext cx="2660356" cy="1160068"/>
            </a:xfrm>
            <a:prstGeom prst="roundRect">
              <a:avLst/>
            </a:prstGeom>
            <a:grp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>
                  <a:solidFill>
                    <a:srgbClr val="584300"/>
                  </a:solidFill>
                  <a:latin typeface="Garamond" panose="02020404030301010803" pitchFamily="18" charset="0"/>
                  <a:ea typeface="+mj-ea"/>
                  <a:cs typeface="Arial" charset="0"/>
                </a:rPr>
                <a:t>Организации государственного сектора </a:t>
              </a:r>
            </a:p>
          </p:txBody>
        </p:sp>
        <p:sp>
          <p:nvSpPr>
            <p:cNvPr id="7" name="Стрелка: вправо 62"/>
            <p:cNvSpPr/>
            <p:nvPr/>
          </p:nvSpPr>
          <p:spPr>
            <a:xfrm rot="20308201">
              <a:off x="1747583" y="328635"/>
              <a:ext cx="2038949" cy="598142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rgbClr val="584300"/>
                  </a:solidFill>
                  <a:latin typeface="Garamond" panose="02020404030301010803" pitchFamily="18" charset="0"/>
                  <a:ea typeface="+mj-ea"/>
                  <a:cs typeface="Arial" charset="0"/>
                </a:rPr>
                <a:t>при наличии</a:t>
              </a:r>
            </a:p>
          </p:txBody>
        </p:sp>
        <p:sp>
          <p:nvSpPr>
            <p:cNvPr id="8" name="Стрелка: вправо 63"/>
            <p:cNvSpPr/>
            <p:nvPr/>
          </p:nvSpPr>
          <p:spPr>
            <a:xfrm rot="1246017">
              <a:off x="1569682" y="1718427"/>
              <a:ext cx="2317304" cy="67711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ru-RU" sz="1400" b="1" dirty="0">
                  <a:solidFill>
                    <a:srgbClr val="584300"/>
                  </a:solidFill>
                  <a:latin typeface="Garamond" panose="02020404030301010803" pitchFamily="18" charset="0"/>
                  <a:ea typeface="+mj-ea"/>
                  <a:cs typeface="Arial" charset="0"/>
                </a:rPr>
                <a:t>при отсутствии ПС</a:t>
              </a:r>
            </a:p>
          </p:txBody>
        </p:sp>
        <p:sp>
          <p:nvSpPr>
            <p:cNvPr id="9" name="Прямоугольник: скругленные углы 64"/>
            <p:cNvSpPr/>
            <p:nvPr/>
          </p:nvSpPr>
          <p:spPr>
            <a:xfrm>
              <a:off x="3725905" y="-2523"/>
              <a:ext cx="1301262" cy="571500"/>
            </a:xfrm>
            <a:prstGeom prst="round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 cap="small" dirty="0">
                  <a:solidFill>
                    <a:srgbClr val="584300"/>
                  </a:solidFill>
                  <a:latin typeface="Garamond" panose="02020404030301010803" pitchFamily="18" charset="0"/>
                </a:rPr>
                <a:t>ПС</a:t>
              </a:r>
            </a:p>
          </p:txBody>
        </p:sp>
        <p:sp>
          <p:nvSpPr>
            <p:cNvPr id="10" name="Прямоугольник: скругленные углы 65"/>
            <p:cNvSpPr/>
            <p:nvPr/>
          </p:nvSpPr>
          <p:spPr>
            <a:xfrm>
              <a:off x="3840916" y="1889777"/>
              <a:ext cx="2133707" cy="590719"/>
            </a:xfrm>
            <a:prstGeom prst="round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 cap="small" dirty="0" smtClean="0">
                  <a:solidFill>
                    <a:srgbClr val="584300"/>
                  </a:solidFill>
                  <a:latin typeface="Garamond" panose="02020404030301010803" pitchFamily="18" charset="0"/>
                </a:rPr>
                <a:t>ЕКС/ЕТКС</a:t>
              </a:r>
              <a:endParaRPr lang="ru-RU" sz="2000" b="1" cap="small" dirty="0">
                <a:solidFill>
                  <a:srgbClr val="5843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1" name="Надпись 66"/>
            <p:cNvSpPr txBox="1"/>
            <p:nvPr/>
          </p:nvSpPr>
          <p:spPr>
            <a:xfrm>
              <a:off x="642575" y="-578649"/>
              <a:ext cx="9043081" cy="267646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 dirty="0" smtClean="0">
                  <a:solidFill>
                    <a:srgbClr val="584300"/>
                  </a:solidFill>
                  <a:latin typeface="Garamond" panose="02020404030301010803" pitchFamily="18" charset="0"/>
                  <a:ea typeface="+mj-ea"/>
                  <a:cs typeface="Arial" charset="0"/>
                </a:rPr>
                <a:t>(Постановление </a:t>
              </a:r>
              <a:r>
                <a:rPr lang="ru-RU" sz="1400" b="1" dirty="0">
                  <a:solidFill>
                    <a:srgbClr val="584300"/>
                  </a:solidFill>
                  <a:latin typeface="Garamond" panose="02020404030301010803" pitchFamily="18" charset="0"/>
                  <a:ea typeface="+mj-ea"/>
                  <a:cs typeface="Arial" charset="0"/>
                </a:rPr>
                <a:t>Правительства РФ №</a:t>
              </a:r>
              <a:r>
                <a:rPr lang="ru-RU" sz="1400" b="1" dirty="0" smtClean="0">
                  <a:solidFill>
                    <a:srgbClr val="584300"/>
                  </a:solidFill>
                  <a:latin typeface="Garamond" panose="02020404030301010803" pitchFamily="18" charset="0"/>
                  <a:ea typeface="+mj-ea"/>
                  <a:cs typeface="Arial" charset="0"/>
                </a:rPr>
                <a:t>584)</a:t>
              </a:r>
              <a:endParaRPr lang="ru-RU" sz="1400" b="1" dirty="0">
                <a:solidFill>
                  <a:srgbClr val="584300"/>
                </a:solidFill>
                <a:latin typeface="Garamond" panose="02020404030301010803" pitchFamily="18" charset="0"/>
                <a:ea typeface="+mj-ea"/>
                <a:cs typeface="Arial" charset="0"/>
              </a:endParaRPr>
            </a:p>
          </p:txBody>
        </p:sp>
        <p:sp>
          <p:nvSpPr>
            <p:cNvPr id="12" name="Прямоугольник: скругленные углы 67"/>
            <p:cNvSpPr/>
            <p:nvPr/>
          </p:nvSpPr>
          <p:spPr>
            <a:xfrm>
              <a:off x="4830020" y="677872"/>
              <a:ext cx="2554296" cy="1102711"/>
            </a:xfrm>
            <a:prstGeom prst="roundRect">
              <a:avLst/>
            </a:prstGeom>
            <a:grp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1600" b="1" dirty="0">
                  <a:solidFill>
                    <a:srgbClr val="584300"/>
                  </a:solidFill>
                  <a:latin typeface="Garamond" panose="02020404030301010803" pitchFamily="18" charset="0"/>
                  <a:ea typeface="+mj-ea"/>
                  <a:cs typeface="Arial" charset="0"/>
                </a:rPr>
                <a:t>Иные организации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>
                  <a:solidFill>
                    <a:srgbClr val="584300"/>
                  </a:solidFill>
                  <a:latin typeface="Garamond" panose="02020404030301010803" pitchFamily="18" charset="0"/>
                  <a:ea typeface="+mj-ea"/>
                  <a:cs typeface="Arial" charset="0"/>
                </a:rPr>
                <a:t>(за </a:t>
              </a:r>
              <a:r>
                <a:rPr lang="ru-RU" sz="1600" b="1" dirty="0" err="1">
                  <a:solidFill>
                    <a:srgbClr val="584300"/>
                  </a:solidFill>
                  <a:latin typeface="Garamond" panose="02020404030301010803" pitchFamily="18" charset="0"/>
                  <a:ea typeface="+mj-ea"/>
                  <a:cs typeface="Arial" charset="0"/>
                </a:rPr>
                <a:t>искл</a:t>
              </a:r>
              <a:r>
                <a:rPr lang="ru-RU" sz="1600" b="1" dirty="0">
                  <a:solidFill>
                    <a:srgbClr val="584300"/>
                  </a:solidFill>
                  <a:latin typeface="Garamond" panose="02020404030301010803" pitchFamily="18" charset="0"/>
                  <a:ea typeface="+mj-ea"/>
                  <a:cs typeface="Arial" charset="0"/>
                </a:rPr>
                <a:t>. ст. 57 п.2 и ст. 195.3 ТК РФ)</a:t>
              </a:r>
            </a:p>
          </p:txBody>
        </p:sp>
        <p:sp>
          <p:nvSpPr>
            <p:cNvPr id="13" name="Стрелка: вправо 68"/>
            <p:cNvSpPr/>
            <p:nvPr/>
          </p:nvSpPr>
          <p:spPr>
            <a:xfrm>
              <a:off x="7421542" y="931991"/>
              <a:ext cx="2026101" cy="594472"/>
            </a:xfrm>
            <a:prstGeom prst="rightArrow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>
                  <a:solidFill>
                    <a:srgbClr val="584300"/>
                  </a:solidFill>
                  <a:latin typeface="Garamond" panose="02020404030301010803" pitchFamily="18" charset="0"/>
                  <a:ea typeface="+mj-ea"/>
                  <a:cs typeface="Arial" charset="0"/>
                </a:rPr>
                <a:t>или</a:t>
              </a:r>
            </a:p>
          </p:txBody>
        </p:sp>
        <p:sp>
          <p:nvSpPr>
            <p:cNvPr id="14" name="Прямоугольник: скругленные углы 69"/>
            <p:cNvSpPr/>
            <p:nvPr/>
          </p:nvSpPr>
          <p:spPr>
            <a:xfrm>
              <a:off x="8774667" y="99259"/>
              <a:ext cx="1151493" cy="597733"/>
            </a:xfrm>
            <a:prstGeom prst="round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 cap="small" dirty="0">
                  <a:solidFill>
                    <a:srgbClr val="584300"/>
                  </a:solidFill>
                  <a:latin typeface="Garamond" panose="02020404030301010803" pitchFamily="18" charset="0"/>
                </a:rPr>
                <a:t>ПС</a:t>
              </a:r>
            </a:p>
          </p:txBody>
        </p:sp>
        <p:sp>
          <p:nvSpPr>
            <p:cNvPr id="15" name="Прямоугольник: скругленные углы 70"/>
            <p:cNvSpPr/>
            <p:nvPr/>
          </p:nvSpPr>
          <p:spPr>
            <a:xfrm>
              <a:off x="8861543" y="1731877"/>
              <a:ext cx="1172199" cy="563170"/>
            </a:xfrm>
            <a:prstGeom prst="round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b="1" cap="small" dirty="0">
                  <a:solidFill>
                    <a:srgbClr val="584300"/>
                  </a:solidFill>
                  <a:latin typeface="Garamond" panose="02020404030301010803" pitchFamily="18" charset="0"/>
                </a:rPr>
                <a:t>ЕКС/ЕТКС</a:t>
              </a:r>
            </a:p>
          </p:txBody>
        </p:sp>
      </p:grpSp>
      <p:cxnSp>
        <p:nvCxnSpPr>
          <p:cNvPr id="17" name="Прямая соединительная линия 16"/>
          <p:cNvCxnSpPr/>
          <p:nvPr/>
        </p:nvCxnSpPr>
        <p:spPr>
          <a:xfrm>
            <a:off x="8527571" y="2522253"/>
            <a:ext cx="8244" cy="1148159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7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2</a:t>
            </a:fld>
            <a:endParaRPr lang="ru-RU" alt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110" y="2040965"/>
            <a:ext cx="2004089" cy="10781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87"/>
          <a:stretch/>
        </p:blipFill>
        <p:spPr>
          <a:xfrm>
            <a:off x="4036731" y="1467363"/>
            <a:ext cx="3168352" cy="31800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559"/>
            <a:ext cx="3888432" cy="51039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283968" y="282296"/>
            <a:ext cx="461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584300"/>
                </a:solidFill>
                <a:latin typeface="Garamond" panose="02020404030301010803" pitchFamily="18" charset="0"/>
                <a:ea typeface="+mj-ea"/>
                <a:cs typeface="Arial" charset="0"/>
              </a:rPr>
              <a:t>ПРОФСТАНДАРТ </a:t>
            </a:r>
            <a:r>
              <a:rPr 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ea typeface="+mj-ea"/>
                <a:cs typeface="Arial" charset="0"/>
              </a:rPr>
              <a:t> УТВЕРЖДЕН</a:t>
            </a:r>
            <a:endParaRPr lang="ru-RU" sz="2400" b="1" dirty="0">
              <a:solidFill>
                <a:srgbClr val="584300"/>
              </a:solidFill>
              <a:latin typeface="Garamond" panose="02020404030301010803" pitchFamily="18" charset="0"/>
              <a:ea typeface="+mj-ea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5431" y="3665823"/>
            <a:ext cx="97544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430396"/>
            <a:ext cx="2009800" cy="1507350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Полилиния 11"/>
          <p:cNvSpPr/>
          <p:nvPr/>
        </p:nvSpPr>
        <p:spPr>
          <a:xfrm>
            <a:off x="7010720" y="2267790"/>
            <a:ext cx="1596855" cy="581891"/>
          </a:xfrm>
          <a:custGeom>
            <a:avLst/>
            <a:gdLst>
              <a:gd name="connsiteX0" fmla="*/ 241876 w 1596855"/>
              <a:gd name="connsiteY0" fmla="*/ 33251 h 581891"/>
              <a:gd name="connsiteX1" fmla="*/ 250189 w 1596855"/>
              <a:gd name="connsiteY1" fmla="*/ 83128 h 581891"/>
              <a:gd name="connsiteX2" fmla="*/ 266815 w 1596855"/>
              <a:gd name="connsiteY2" fmla="*/ 108066 h 581891"/>
              <a:gd name="connsiteX3" fmla="*/ 300065 w 1596855"/>
              <a:gd name="connsiteY3" fmla="*/ 166255 h 581891"/>
              <a:gd name="connsiteX4" fmla="*/ 349942 w 1596855"/>
              <a:gd name="connsiteY4" fmla="*/ 207818 h 581891"/>
              <a:gd name="connsiteX5" fmla="*/ 383193 w 1596855"/>
              <a:gd name="connsiteY5" fmla="*/ 257695 h 581891"/>
              <a:gd name="connsiteX6" fmla="*/ 408131 w 1596855"/>
              <a:gd name="connsiteY6" fmla="*/ 299258 h 581891"/>
              <a:gd name="connsiteX7" fmla="*/ 466320 w 1596855"/>
              <a:gd name="connsiteY7" fmla="*/ 315884 h 581891"/>
              <a:gd name="connsiteX8" fmla="*/ 541135 w 1596855"/>
              <a:gd name="connsiteY8" fmla="*/ 340822 h 581891"/>
              <a:gd name="connsiteX9" fmla="*/ 566073 w 1596855"/>
              <a:gd name="connsiteY9" fmla="*/ 349135 h 581891"/>
              <a:gd name="connsiteX10" fmla="*/ 674138 w 1596855"/>
              <a:gd name="connsiteY10" fmla="*/ 365760 h 581891"/>
              <a:gd name="connsiteX11" fmla="*/ 732327 w 1596855"/>
              <a:gd name="connsiteY11" fmla="*/ 390698 h 581891"/>
              <a:gd name="connsiteX12" fmla="*/ 1056524 w 1596855"/>
              <a:gd name="connsiteY12" fmla="*/ 382386 h 581891"/>
              <a:gd name="connsiteX13" fmla="*/ 1098087 w 1596855"/>
              <a:gd name="connsiteY13" fmla="*/ 340822 h 581891"/>
              <a:gd name="connsiteX14" fmla="*/ 1139651 w 1596855"/>
              <a:gd name="connsiteY14" fmla="*/ 282633 h 581891"/>
              <a:gd name="connsiteX15" fmla="*/ 1206153 w 1596855"/>
              <a:gd name="connsiteY15" fmla="*/ 266008 h 581891"/>
              <a:gd name="connsiteX16" fmla="*/ 1231091 w 1596855"/>
              <a:gd name="connsiteY16" fmla="*/ 257695 h 581891"/>
              <a:gd name="connsiteX17" fmla="*/ 1256029 w 1596855"/>
              <a:gd name="connsiteY17" fmla="*/ 241069 h 581891"/>
              <a:gd name="connsiteX18" fmla="*/ 1289280 w 1596855"/>
              <a:gd name="connsiteY18" fmla="*/ 191193 h 581891"/>
              <a:gd name="connsiteX19" fmla="*/ 1297593 w 1596855"/>
              <a:gd name="connsiteY19" fmla="*/ 166255 h 581891"/>
              <a:gd name="connsiteX20" fmla="*/ 1305905 w 1596855"/>
              <a:gd name="connsiteY20" fmla="*/ 133004 h 581891"/>
              <a:gd name="connsiteX21" fmla="*/ 1322531 w 1596855"/>
              <a:gd name="connsiteY21" fmla="*/ 108066 h 581891"/>
              <a:gd name="connsiteX22" fmla="*/ 1330844 w 1596855"/>
              <a:gd name="connsiteY22" fmla="*/ 83128 h 581891"/>
              <a:gd name="connsiteX23" fmla="*/ 1380720 w 1596855"/>
              <a:gd name="connsiteY23" fmla="*/ 49877 h 581891"/>
              <a:gd name="connsiteX24" fmla="*/ 1405658 w 1596855"/>
              <a:gd name="connsiteY24" fmla="*/ 33251 h 581891"/>
              <a:gd name="connsiteX25" fmla="*/ 1463847 w 1596855"/>
              <a:gd name="connsiteY25" fmla="*/ 0 h 581891"/>
              <a:gd name="connsiteX26" fmla="*/ 1522036 w 1596855"/>
              <a:gd name="connsiteY26" fmla="*/ 8313 h 581891"/>
              <a:gd name="connsiteX27" fmla="*/ 1555287 w 1596855"/>
              <a:gd name="connsiteY27" fmla="*/ 41564 h 581891"/>
              <a:gd name="connsiteX28" fmla="*/ 1580225 w 1596855"/>
              <a:gd name="connsiteY28" fmla="*/ 58189 h 581891"/>
              <a:gd name="connsiteX29" fmla="*/ 1596851 w 1596855"/>
              <a:gd name="connsiteY29" fmla="*/ 116378 h 581891"/>
              <a:gd name="connsiteX30" fmla="*/ 1588538 w 1596855"/>
              <a:gd name="connsiteY30" fmla="*/ 199506 h 581891"/>
              <a:gd name="connsiteX31" fmla="*/ 1563600 w 1596855"/>
              <a:gd name="connsiteY31" fmla="*/ 216131 h 581891"/>
              <a:gd name="connsiteX32" fmla="*/ 1538662 w 1596855"/>
              <a:gd name="connsiteY32" fmla="*/ 257695 h 581891"/>
              <a:gd name="connsiteX33" fmla="*/ 1497098 w 1596855"/>
              <a:gd name="connsiteY33" fmla="*/ 299258 h 581891"/>
              <a:gd name="connsiteX34" fmla="*/ 1463847 w 1596855"/>
              <a:gd name="connsiteY34" fmla="*/ 349135 h 581891"/>
              <a:gd name="connsiteX35" fmla="*/ 1455535 w 1596855"/>
              <a:gd name="connsiteY35" fmla="*/ 374073 h 581891"/>
              <a:gd name="connsiteX36" fmla="*/ 1413971 w 1596855"/>
              <a:gd name="connsiteY36" fmla="*/ 415637 h 581891"/>
              <a:gd name="connsiteX37" fmla="*/ 1397345 w 1596855"/>
              <a:gd name="connsiteY37" fmla="*/ 440575 h 581891"/>
              <a:gd name="connsiteX38" fmla="*/ 1322531 w 1596855"/>
              <a:gd name="connsiteY38" fmla="*/ 473826 h 581891"/>
              <a:gd name="connsiteX39" fmla="*/ 1297593 w 1596855"/>
              <a:gd name="connsiteY39" fmla="*/ 490451 h 581891"/>
              <a:gd name="connsiteX40" fmla="*/ 1247716 w 1596855"/>
              <a:gd name="connsiteY40" fmla="*/ 507077 h 581891"/>
              <a:gd name="connsiteX41" fmla="*/ 1222778 w 1596855"/>
              <a:gd name="connsiteY41" fmla="*/ 523702 h 581891"/>
              <a:gd name="connsiteX42" fmla="*/ 1164589 w 1596855"/>
              <a:gd name="connsiteY42" fmla="*/ 540328 h 581891"/>
              <a:gd name="connsiteX43" fmla="*/ 1056524 w 1596855"/>
              <a:gd name="connsiteY43" fmla="*/ 556953 h 581891"/>
              <a:gd name="connsiteX44" fmla="*/ 906895 w 1596855"/>
              <a:gd name="connsiteY44" fmla="*/ 573578 h 581891"/>
              <a:gd name="connsiteX45" fmla="*/ 807142 w 1596855"/>
              <a:gd name="connsiteY45" fmla="*/ 581891 h 581891"/>
              <a:gd name="connsiteX46" fmla="*/ 391505 w 1596855"/>
              <a:gd name="connsiteY46" fmla="*/ 573578 h 581891"/>
              <a:gd name="connsiteX47" fmla="*/ 291753 w 1596855"/>
              <a:gd name="connsiteY47" fmla="*/ 523702 h 581891"/>
              <a:gd name="connsiteX48" fmla="*/ 233564 w 1596855"/>
              <a:gd name="connsiteY48" fmla="*/ 482138 h 581891"/>
              <a:gd name="connsiteX49" fmla="*/ 200313 w 1596855"/>
              <a:gd name="connsiteY49" fmla="*/ 440575 h 581891"/>
              <a:gd name="connsiteX50" fmla="*/ 142124 w 1596855"/>
              <a:gd name="connsiteY50" fmla="*/ 374073 h 581891"/>
              <a:gd name="connsiteX51" fmla="*/ 108873 w 1596855"/>
              <a:gd name="connsiteY51" fmla="*/ 307571 h 581891"/>
              <a:gd name="connsiteX52" fmla="*/ 83935 w 1596855"/>
              <a:gd name="connsiteY52" fmla="*/ 249382 h 581891"/>
              <a:gd name="connsiteX53" fmla="*/ 58996 w 1596855"/>
              <a:gd name="connsiteY53" fmla="*/ 207818 h 581891"/>
              <a:gd name="connsiteX54" fmla="*/ 42371 w 1596855"/>
              <a:gd name="connsiteY54" fmla="*/ 157942 h 581891"/>
              <a:gd name="connsiteX55" fmla="*/ 34058 w 1596855"/>
              <a:gd name="connsiteY55" fmla="*/ 133004 h 581891"/>
              <a:gd name="connsiteX56" fmla="*/ 17433 w 1596855"/>
              <a:gd name="connsiteY56" fmla="*/ 116378 h 581891"/>
              <a:gd name="connsiteX57" fmla="*/ 9120 w 1596855"/>
              <a:gd name="connsiteY57" fmla="*/ 33251 h 581891"/>
              <a:gd name="connsiteX58" fmla="*/ 58996 w 1596855"/>
              <a:gd name="connsiteY58" fmla="*/ 16626 h 581891"/>
              <a:gd name="connsiteX59" fmla="*/ 133811 w 1596855"/>
              <a:gd name="connsiteY59" fmla="*/ 0 h 581891"/>
              <a:gd name="connsiteX60" fmla="*/ 241876 w 1596855"/>
              <a:gd name="connsiteY60" fmla="*/ 3325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96855" h="581891">
                <a:moveTo>
                  <a:pt x="241876" y="33251"/>
                </a:moveTo>
                <a:cubicBezTo>
                  <a:pt x="261272" y="47106"/>
                  <a:pt x="244859" y="67138"/>
                  <a:pt x="250189" y="83128"/>
                </a:cubicBezTo>
                <a:cubicBezTo>
                  <a:pt x="253348" y="92606"/>
                  <a:pt x="261858" y="99392"/>
                  <a:pt x="266815" y="108066"/>
                </a:cubicBezTo>
                <a:cubicBezTo>
                  <a:pt x="281597" y="133935"/>
                  <a:pt x="281654" y="144162"/>
                  <a:pt x="300065" y="166255"/>
                </a:cubicBezTo>
                <a:cubicBezTo>
                  <a:pt x="320066" y="190256"/>
                  <a:pt x="325422" y="191472"/>
                  <a:pt x="349942" y="207818"/>
                </a:cubicBezTo>
                <a:cubicBezTo>
                  <a:pt x="369709" y="267118"/>
                  <a:pt x="341680" y="195424"/>
                  <a:pt x="383193" y="257695"/>
                </a:cubicBezTo>
                <a:cubicBezTo>
                  <a:pt x="400630" y="283852"/>
                  <a:pt x="379363" y="281998"/>
                  <a:pt x="408131" y="299258"/>
                </a:cubicBezTo>
                <a:cubicBezTo>
                  <a:pt x="417444" y="304846"/>
                  <a:pt x="459072" y="313710"/>
                  <a:pt x="466320" y="315884"/>
                </a:cubicBezTo>
                <a:cubicBezTo>
                  <a:pt x="466327" y="315886"/>
                  <a:pt x="528663" y="336665"/>
                  <a:pt x="541135" y="340822"/>
                </a:cubicBezTo>
                <a:cubicBezTo>
                  <a:pt x="549448" y="343593"/>
                  <a:pt x="557399" y="347896"/>
                  <a:pt x="566073" y="349135"/>
                </a:cubicBezTo>
                <a:cubicBezTo>
                  <a:pt x="640947" y="359832"/>
                  <a:pt x="604935" y="354227"/>
                  <a:pt x="674138" y="365760"/>
                </a:cubicBezTo>
                <a:cubicBezTo>
                  <a:pt x="695291" y="386913"/>
                  <a:pt x="692928" y="390698"/>
                  <a:pt x="732327" y="390698"/>
                </a:cubicBezTo>
                <a:cubicBezTo>
                  <a:pt x="840428" y="390698"/>
                  <a:pt x="948458" y="385157"/>
                  <a:pt x="1056524" y="382386"/>
                </a:cubicBezTo>
                <a:cubicBezTo>
                  <a:pt x="1081462" y="365760"/>
                  <a:pt x="1084232" y="368531"/>
                  <a:pt x="1098087" y="340822"/>
                </a:cubicBezTo>
                <a:cubicBezTo>
                  <a:pt x="1109488" y="318020"/>
                  <a:pt x="1103547" y="291659"/>
                  <a:pt x="1139651" y="282633"/>
                </a:cubicBezTo>
                <a:cubicBezTo>
                  <a:pt x="1161818" y="277091"/>
                  <a:pt x="1184476" y="273234"/>
                  <a:pt x="1206153" y="266008"/>
                </a:cubicBezTo>
                <a:cubicBezTo>
                  <a:pt x="1214466" y="263237"/>
                  <a:pt x="1223254" y="261614"/>
                  <a:pt x="1231091" y="257695"/>
                </a:cubicBezTo>
                <a:cubicBezTo>
                  <a:pt x="1240027" y="253227"/>
                  <a:pt x="1247716" y="246611"/>
                  <a:pt x="1256029" y="241069"/>
                </a:cubicBezTo>
                <a:cubicBezTo>
                  <a:pt x="1267113" y="224444"/>
                  <a:pt x="1282961" y="210149"/>
                  <a:pt x="1289280" y="191193"/>
                </a:cubicBezTo>
                <a:cubicBezTo>
                  <a:pt x="1292051" y="182880"/>
                  <a:pt x="1295186" y="174680"/>
                  <a:pt x="1297593" y="166255"/>
                </a:cubicBezTo>
                <a:cubicBezTo>
                  <a:pt x="1300732" y="155270"/>
                  <a:pt x="1301405" y="143505"/>
                  <a:pt x="1305905" y="133004"/>
                </a:cubicBezTo>
                <a:cubicBezTo>
                  <a:pt x="1309841" y="123821"/>
                  <a:pt x="1318063" y="117002"/>
                  <a:pt x="1322531" y="108066"/>
                </a:cubicBezTo>
                <a:cubicBezTo>
                  <a:pt x="1326450" y="100229"/>
                  <a:pt x="1324648" y="89324"/>
                  <a:pt x="1330844" y="83128"/>
                </a:cubicBezTo>
                <a:cubicBezTo>
                  <a:pt x="1344973" y="68999"/>
                  <a:pt x="1364095" y="60961"/>
                  <a:pt x="1380720" y="49877"/>
                </a:cubicBezTo>
                <a:cubicBezTo>
                  <a:pt x="1389033" y="44335"/>
                  <a:pt x="1396722" y="37719"/>
                  <a:pt x="1405658" y="33251"/>
                </a:cubicBezTo>
                <a:cubicBezTo>
                  <a:pt x="1447845" y="12158"/>
                  <a:pt x="1428598" y="23500"/>
                  <a:pt x="1463847" y="0"/>
                </a:cubicBezTo>
                <a:cubicBezTo>
                  <a:pt x="1483243" y="2771"/>
                  <a:pt x="1504199" y="205"/>
                  <a:pt x="1522036" y="8313"/>
                </a:cubicBezTo>
                <a:cubicBezTo>
                  <a:pt x="1536306" y="14799"/>
                  <a:pt x="1542245" y="32869"/>
                  <a:pt x="1555287" y="41564"/>
                </a:cubicBezTo>
                <a:lnTo>
                  <a:pt x="1580225" y="58189"/>
                </a:lnTo>
                <a:cubicBezTo>
                  <a:pt x="1584144" y="69947"/>
                  <a:pt x="1596851" y="105942"/>
                  <a:pt x="1596851" y="116378"/>
                </a:cubicBezTo>
                <a:cubicBezTo>
                  <a:pt x="1596851" y="144226"/>
                  <a:pt x="1597344" y="173088"/>
                  <a:pt x="1588538" y="199506"/>
                </a:cubicBezTo>
                <a:cubicBezTo>
                  <a:pt x="1585379" y="208984"/>
                  <a:pt x="1571913" y="210589"/>
                  <a:pt x="1563600" y="216131"/>
                </a:cubicBezTo>
                <a:cubicBezTo>
                  <a:pt x="1549164" y="259437"/>
                  <a:pt x="1564742" y="225094"/>
                  <a:pt x="1538662" y="257695"/>
                </a:cubicBezTo>
                <a:cubicBezTo>
                  <a:pt x="1506996" y="297277"/>
                  <a:pt x="1539846" y="270760"/>
                  <a:pt x="1497098" y="299258"/>
                </a:cubicBezTo>
                <a:cubicBezTo>
                  <a:pt x="1477331" y="358558"/>
                  <a:pt x="1505360" y="286864"/>
                  <a:pt x="1463847" y="349135"/>
                </a:cubicBezTo>
                <a:cubicBezTo>
                  <a:pt x="1458987" y="356426"/>
                  <a:pt x="1460792" y="367063"/>
                  <a:pt x="1455535" y="374073"/>
                </a:cubicBezTo>
                <a:cubicBezTo>
                  <a:pt x="1443779" y="389748"/>
                  <a:pt x="1424840" y="399334"/>
                  <a:pt x="1413971" y="415637"/>
                </a:cubicBezTo>
                <a:cubicBezTo>
                  <a:pt x="1408429" y="423950"/>
                  <a:pt x="1404410" y="433511"/>
                  <a:pt x="1397345" y="440575"/>
                </a:cubicBezTo>
                <a:cubicBezTo>
                  <a:pt x="1363510" y="474409"/>
                  <a:pt x="1371913" y="440905"/>
                  <a:pt x="1322531" y="473826"/>
                </a:cubicBezTo>
                <a:cubicBezTo>
                  <a:pt x="1314218" y="479368"/>
                  <a:pt x="1306722" y="486393"/>
                  <a:pt x="1297593" y="490451"/>
                </a:cubicBezTo>
                <a:cubicBezTo>
                  <a:pt x="1281578" y="497569"/>
                  <a:pt x="1262298" y="497356"/>
                  <a:pt x="1247716" y="507077"/>
                </a:cubicBezTo>
                <a:cubicBezTo>
                  <a:pt x="1239403" y="512619"/>
                  <a:pt x="1231714" y="519234"/>
                  <a:pt x="1222778" y="523702"/>
                </a:cubicBezTo>
                <a:cubicBezTo>
                  <a:pt x="1211669" y="529257"/>
                  <a:pt x="1174178" y="538197"/>
                  <a:pt x="1164589" y="540328"/>
                </a:cubicBezTo>
                <a:cubicBezTo>
                  <a:pt x="1115636" y="551206"/>
                  <a:pt x="1114092" y="549757"/>
                  <a:pt x="1056524" y="556953"/>
                </a:cubicBezTo>
                <a:cubicBezTo>
                  <a:pt x="991265" y="578706"/>
                  <a:pt x="1044142" y="563412"/>
                  <a:pt x="906895" y="573578"/>
                </a:cubicBezTo>
                <a:lnTo>
                  <a:pt x="807142" y="581891"/>
                </a:lnTo>
                <a:cubicBezTo>
                  <a:pt x="668596" y="579120"/>
                  <a:pt x="529880" y="580991"/>
                  <a:pt x="391505" y="573578"/>
                </a:cubicBezTo>
                <a:cubicBezTo>
                  <a:pt x="362930" y="572047"/>
                  <a:pt x="310311" y="542260"/>
                  <a:pt x="291753" y="523702"/>
                </a:cubicBezTo>
                <a:cubicBezTo>
                  <a:pt x="252306" y="484255"/>
                  <a:pt x="273372" y="495408"/>
                  <a:pt x="233564" y="482138"/>
                </a:cubicBezTo>
                <a:cubicBezTo>
                  <a:pt x="168758" y="417336"/>
                  <a:pt x="273696" y="524442"/>
                  <a:pt x="200313" y="440575"/>
                </a:cubicBezTo>
                <a:cubicBezTo>
                  <a:pt x="181934" y="419571"/>
                  <a:pt x="154193" y="401228"/>
                  <a:pt x="142124" y="374073"/>
                </a:cubicBezTo>
                <a:cubicBezTo>
                  <a:pt x="111558" y="305299"/>
                  <a:pt x="143015" y="341715"/>
                  <a:pt x="108873" y="307571"/>
                </a:cubicBezTo>
                <a:cubicBezTo>
                  <a:pt x="91572" y="238370"/>
                  <a:pt x="112638" y="306788"/>
                  <a:pt x="83935" y="249382"/>
                </a:cubicBezTo>
                <a:cubicBezTo>
                  <a:pt x="62353" y="206218"/>
                  <a:pt x="91469" y="240291"/>
                  <a:pt x="58996" y="207818"/>
                </a:cubicBezTo>
                <a:lnTo>
                  <a:pt x="42371" y="157942"/>
                </a:lnTo>
                <a:cubicBezTo>
                  <a:pt x="39600" y="149629"/>
                  <a:pt x="40254" y="139200"/>
                  <a:pt x="34058" y="133004"/>
                </a:cubicBezTo>
                <a:lnTo>
                  <a:pt x="17433" y="116378"/>
                </a:lnTo>
                <a:cubicBezTo>
                  <a:pt x="12897" y="102769"/>
                  <a:pt x="-13680" y="52794"/>
                  <a:pt x="9120" y="33251"/>
                </a:cubicBezTo>
                <a:cubicBezTo>
                  <a:pt x="22426" y="21846"/>
                  <a:pt x="42371" y="22168"/>
                  <a:pt x="58996" y="16626"/>
                </a:cubicBezTo>
                <a:cubicBezTo>
                  <a:pt x="99926" y="2983"/>
                  <a:pt x="75289" y="9754"/>
                  <a:pt x="133811" y="0"/>
                </a:cubicBezTo>
                <a:cubicBezTo>
                  <a:pt x="239087" y="8773"/>
                  <a:pt x="222480" y="19396"/>
                  <a:pt x="241876" y="33251"/>
                </a:cubicBezTo>
                <a:close/>
              </a:path>
            </a:pathLst>
          </a:custGeom>
          <a:solidFill>
            <a:srgbClr val="FFF2CD"/>
          </a:solidFill>
          <a:ln>
            <a:solidFill>
              <a:srgbClr val="FFF2C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20</a:t>
            </a:fld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93648"/>
            <a:ext cx="5256584" cy="321626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100" dirty="0"/>
              <a:t>По специальности "Библиотековедение" осуществляется обучение в </a:t>
            </a:r>
            <a:r>
              <a:rPr lang="ru-RU" sz="1200" b="1" dirty="0"/>
              <a:t>57</a:t>
            </a:r>
            <a:r>
              <a:rPr lang="ru-RU" sz="1100" dirty="0"/>
              <a:t> государственных профессиональных образовательных организациях, реализующих образовательные программы </a:t>
            </a:r>
            <a:r>
              <a:rPr lang="ru-RU" sz="1100" b="1" dirty="0"/>
              <a:t>среднего </a:t>
            </a:r>
            <a:r>
              <a:rPr lang="ru-RU" sz="1100" dirty="0"/>
              <a:t>профессионального образования (училища, техникумы, колледжи), включая </a:t>
            </a:r>
            <a:r>
              <a:rPr lang="ru-RU" sz="1200" b="1" dirty="0"/>
              <a:t>3</a:t>
            </a:r>
            <a:r>
              <a:rPr lang="ru-RU" sz="1100" dirty="0"/>
              <a:t> профильные образовательные организации регионального </a:t>
            </a:r>
            <a:r>
              <a:rPr lang="ru-RU" sz="1100" dirty="0" smtClean="0"/>
              <a:t>подчинения. </a:t>
            </a:r>
          </a:p>
          <a:p>
            <a:pPr algn="just"/>
            <a:endParaRPr lang="en-US" sz="1100" dirty="0" smtClean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100" dirty="0" smtClean="0"/>
              <a:t>Обучение </a:t>
            </a:r>
            <a:r>
              <a:rPr lang="ru-RU" sz="1100" dirty="0"/>
              <a:t>по направлению подготовки высшего образования - </a:t>
            </a:r>
            <a:r>
              <a:rPr lang="ru-RU" sz="1100" b="1" dirty="0" smtClean="0"/>
              <a:t>БАКАЛАВРИАТА</a:t>
            </a:r>
            <a:r>
              <a:rPr lang="ru-RU" sz="1100" dirty="0" smtClean="0"/>
              <a:t> </a:t>
            </a:r>
            <a:r>
              <a:rPr lang="ru-RU" sz="1100" dirty="0"/>
              <a:t>51.03.06 "Библиотечно-информационная деятельность" в настоящее время осуществляется в </a:t>
            </a:r>
            <a:r>
              <a:rPr lang="ru-RU" sz="1200" b="1" dirty="0"/>
              <a:t>48</a:t>
            </a:r>
            <a:r>
              <a:rPr lang="ru-RU" sz="1100" dirty="0"/>
              <a:t> организациях, осуществляющих образовательную деятельность по образовательным программам высшего образования, в том числе в </a:t>
            </a:r>
            <a:r>
              <a:rPr lang="ru-RU" sz="1200" b="1" dirty="0"/>
              <a:t>17</a:t>
            </a:r>
            <a:r>
              <a:rPr lang="ru-RU" sz="1100" dirty="0"/>
              <a:t> институтах культуры (13 из них являются подведомственными Министерству культуры Российской Федерации). </a:t>
            </a:r>
            <a:endParaRPr lang="ru-RU" sz="1100" dirty="0" smtClean="0"/>
          </a:p>
          <a:p>
            <a:pPr algn="just"/>
            <a:endParaRPr lang="en-US" sz="1100" dirty="0" smtClean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100" dirty="0" smtClean="0"/>
              <a:t>Обучение </a:t>
            </a:r>
            <a:r>
              <a:rPr lang="ru-RU" sz="1100" dirty="0"/>
              <a:t>по направлению подготовки высшего образования - </a:t>
            </a:r>
            <a:r>
              <a:rPr lang="ru-RU" sz="1100" b="1" dirty="0" smtClean="0"/>
              <a:t>МАГИСТРАТУРЫ</a:t>
            </a:r>
            <a:r>
              <a:rPr lang="ru-RU" sz="1100" dirty="0" smtClean="0"/>
              <a:t> </a:t>
            </a:r>
            <a:r>
              <a:rPr lang="ru-RU" sz="1100" dirty="0"/>
              <a:t>51.04.06 "Библиотечно-информационная деятельность" осуществляется в </a:t>
            </a:r>
            <a:r>
              <a:rPr lang="ru-RU" sz="1200" b="1" dirty="0"/>
              <a:t>15</a:t>
            </a:r>
            <a:r>
              <a:rPr lang="ru-RU" sz="1100" dirty="0"/>
              <a:t> организациях, осуществляющих образовательную деятельность по образовательным программам высшего образования (12 из них являются подведомственными Министерству культуры Российской Федерации).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-244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ОБРАЗОВАНИЕ</a:t>
            </a:r>
            <a:endParaRPr lang="ru-RU" sz="3200" b="1" dirty="0">
              <a:solidFill>
                <a:srgbClr val="5843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344664"/>
            <a:ext cx="492443" cy="320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vert270"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Стратегия … до 2030 года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80237"/>
            <a:ext cx="90182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Трудовой Кодекс </a:t>
            </a:r>
            <a:r>
              <a:rPr lang="ru-RU" b="1" dirty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РФ </a:t>
            </a:r>
            <a:r>
              <a:rPr lang="ru-RU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ст. 196 </a:t>
            </a:r>
            <a:r>
              <a:rPr lang="ru-RU" sz="1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«Права </a:t>
            </a:r>
            <a:r>
              <a:rPr lang="ru-RU" sz="1400" b="1" dirty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и обязанности </a:t>
            </a:r>
            <a:r>
              <a:rPr lang="ru-RU" sz="1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работодателя</a:t>
            </a:r>
          </a:p>
          <a:p>
            <a:pPr algn="r"/>
            <a:r>
              <a:rPr lang="ru-RU" sz="1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по подготовке и дополнительному профессиональному образованию </a:t>
            </a:r>
            <a:r>
              <a:rPr lang="ru-RU" sz="1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работников, … »</a:t>
            </a:r>
            <a:endParaRPr lang="ru-RU" sz="1400" b="1" dirty="0">
              <a:solidFill>
                <a:srgbClr val="5843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652120" y="1491630"/>
            <a:ext cx="0" cy="305744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21" y="233003"/>
            <a:ext cx="975445" cy="9815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12765" y="2782249"/>
            <a:ext cx="3225157" cy="1927664"/>
          </a:xfrm>
          <a:prstGeom prst="rect">
            <a:avLst/>
          </a:prstGeom>
          <a:solidFill>
            <a:srgbClr val="FFC81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РГДБ </a:t>
            </a:r>
            <a:r>
              <a:rPr lang="ru-RU" sz="1600" b="1" dirty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и МГИК </a:t>
            </a:r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в 2023 г.</a:t>
            </a:r>
          </a:p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создали </a:t>
            </a:r>
            <a:r>
              <a:rPr lang="ru-RU" sz="1600" b="1" dirty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базовую </a:t>
            </a:r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кафедру:</a:t>
            </a:r>
          </a:p>
          <a:p>
            <a:endParaRPr lang="ru-RU" sz="1000" b="1" dirty="0" smtClean="0">
              <a:solidFill>
                <a:srgbClr val="5843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Теория и методика </a:t>
            </a:r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библиотечно- информационного  обслуживания </a:t>
            </a:r>
            <a:r>
              <a:rPr lang="ru-RU" sz="1600" b="1" dirty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детей и </a:t>
            </a:r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юношества</a:t>
            </a:r>
            <a:r>
              <a:rPr lang="ru-RU" sz="1600" b="1" dirty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84008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21</a:t>
            </a:fld>
            <a:endParaRPr lang="ru-RU" alt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4110643"/>
            <a:ext cx="984023" cy="5760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121951" y="1481588"/>
            <a:ext cx="34982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  <a:hlinkClick r:id="rId3"/>
              </a:rPr>
              <a:t>Реестр действующих образовательных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  <a:hlinkClick r:id="rId3"/>
              </a:rPr>
              <a:t>программ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  <a:hlinkClick r:id="rId3"/>
              </a:rPr>
              <a:t>повышения квалификации и профессиональной переподготовки для специалистов библиотек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236" y="4091926"/>
            <a:ext cx="594782" cy="59478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455" y="280519"/>
            <a:ext cx="7582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ВОЗМОЖНОСТИ  </a:t>
            </a:r>
            <a:r>
              <a:rPr lang="ru-RU" sz="36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ДПО</a:t>
            </a:r>
            <a:endParaRPr lang="ru-RU" sz="3600" b="1" dirty="0">
              <a:solidFill>
                <a:srgbClr val="5843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3" y="1313855"/>
            <a:ext cx="4531319" cy="3312368"/>
          </a:xfrm>
          <a:prstGeom prst="rect">
            <a:avLst/>
          </a:prstGeom>
          <a:solidFill>
            <a:srgbClr val="C00000"/>
          </a:solidFill>
          <a:ln w="19050">
            <a:solidFill>
              <a:schemeClr val="accent1">
                <a:shade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Блок-схема: подготовка 11"/>
          <p:cNvSpPr/>
          <p:nvPr/>
        </p:nvSpPr>
        <p:spPr>
          <a:xfrm>
            <a:off x="2339752" y="2355726"/>
            <a:ext cx="2389980" cy="936104"/>
          </a:xfrm>
          <a:prstGeom prst="flowChartPreparation">
            <a:avLst/>
          </a:prstGeom>
          <a:noFill/>
          <a:ln w="5715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004048" y="1458884"/>
            <a:ext cx="0" cy="3157419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3159" y="136478"/>
            <a:ext cx="97544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1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22</a:t>
            </a:fld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7860" y="1566342"/>
            <a:ext cx="3233668" cy="1569660"/>
          </a:xfrm>
          <a:prstGeom prst="rect">
            <a:avLst/>
          </a:prstGeom>
          <a:solidFill>
            <a:srgbClr val="FFF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584300"/>
                </a:solidFill>
                <a:latin typeface="Garamond" panose="02020404030301010803" pitchFamily="18" charset="0"/>
              </a:rPr>
              <a:t>Приказ Минкультуры России от 21.10.2020 </a:t>
            </a:r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N1256</a:t>
            </a:r>
          </a:p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"</a:t>
            </a:r>
            <a:r>
              <a:rPr lang="ru-RU" sz="1600" b="1" dirty="0">
                <a:solidFill>
                  <a:srgbClr val="584300"/>
                </a:solidFill>
                <a:latin typeface="Garamond" panose="02020404030301010803" pitchFamily="18" charset="0"/>
              </a:rPr>
              <a:t>Об утверждении перечней должностей работников, </a:t>
            </a:r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…. »</a:t>
            </a:r>
          </a:p>
          <a:p>
            <a:endParaRPr lang="ru-RU" sz="1600" b="1" dirty="0" smtClean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и региональные перечни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2723948"/>
            <a:ext cx="422717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Широкие полномочия работодателей</a:t>
            </a:r>
          </a:p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    (ТК </a:t>
            </a:r>
            <a:r>
              <a:rPr lang="ru-RU" sz="1600" b="1" dirty="0">
                <a:solidFill>
                  <a:srgbClr val="584300"/>
                </a:solidFill>
                <a:latin typeface="Garamond" panose="02020404030301010803" pitchFamily="18" charset="0"/>
              </a:rPr>
              <a:t>РФ </a:t>
            </a:r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Статьи 143, 196 )</a:t>
            </a:r>
          </a:p>
          <a:p>
            <a:endParaRPr 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endParaRPr lang="ru-RU" sz="1600" b="1" dirty="0" smtClean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Практический опыт работы по профилю деятельности</a:t>
            </a:r>
            <a:endParaRPr 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endParaRPr lang="ru-RU" sz="14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3950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584300"/>
                </a:solidFill>
                <a:latin typeface="Garamond" panose="02020404030301010803" pitchFamily="18" charset="0"/>
              </a:rPr>
              <a:t>ДОЛЖНОСТИ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9268" y="1566342"/>
            <a:ext cx="4260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584300"/>
                </a:solidFill>
                <a:latin typeface="Garamond" panose="02020404030301010803" pitchFamily="18" charset="0"/>
              </a:rPr>
              <a:t>Перечень </a:t>
            </a:r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возможных</a:t>
            </a:r>
          </a:p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    наименований </a:t>
            </a:r>
            <a:r>
              <a:rPr lang="ru-RU" sz="1600" b="1" dirty="0">
                <a:solidFill>
                  <a:srgbClr val="584300"/>
                </a:solidFill>
                <a:latin typeface="Garamond" panose="02020404030301010803" pitchFamily="18" charset="0"/>
              </a:rPr>
              <a:t>должностей в </a:t>
            </a:r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ПС</a:t>
            </a:r>
          </a:p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    не </a:t>
            </a:r>
            <a:r>
              <a:rPr lang="ru-RU" sz="1600" b="1" dirty="0">
                <a:solidFill>
                  <a:srgbClr val="584300"/>
                </a:solidFill>
                <a:latin typeface="Garamond" panose="02020404030301010803" pitchFamily="18" charset="0"/>
              </a:rPr>
              <a:t>является закрытым </a:t>
            </a:r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списком</a:t>
            </a:r>
            <a:endParaRPr 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03823"/>
            <a:ext cx="1281668" cy="9484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206825" y="1059582"/>
            <a:ext cx="492443" cy="352644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ПРОФСТАНДАРТ  </a:t>
            </a:r>
            <a:r>
              <a:rPr lang="ru-RU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БИД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851920" y="1421567"/>
            <a:ext cx="0" cy="3236470"/>
          </a:xfrm>
          <a:prstGeom prst="line">
            <a:avLst/>
          </a:prstGeom>
          <a:ln>
            <a:solidFill>
              <a:srgbClr val="584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08" y="141118"/>
            <a:ext cx="97544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3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43558"/>
            <a:ext cx="8604448" cy="382969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584300"/>
                </a:solidFill>
                <a:latin typeface="Garamond" panose="02020404030301010803" pitchFamily="18" charset="0"/>
              </a:rPr>
              <a:t>Издание </a:t>
            </a:r>
            <a:r>
              <a:rPr lang="ru-RU" sz="12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приказа (</a:t>
            </a:r>
            <a:r>
              <a:rPr lang="ru-RU" sz="1200" b="1" dirty="0" err="1" smtClean="0">
                <a:solidFill>
                  <a:srgbClr val="584300"/>
                </a:solidFill>
                <a:latin typeface="Garamond" panose="02020404030301010803" pitchFamily="18" charset="0"/>
              </a:rPr>
              <a:t>ов</a:t>
            </a:r>
            <a:r>
              <a:rPr lang="ru-RU" sz="12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) о внедрении </a:t>
            </a:r>
            <a:r>
              <a:rPr lang="ru-RU" sz="1200" b="1" dirty="0">
                <a:solidFill>
                  <a:srgbClr val="584300"/>
                </a:solidFill>
                <a:latin typeface="Garamond" panose="02020404030301010803" pitchFamily="18" charset="0"/>
              </a:rPr>
              <a:t>профессионального </a:t>
            </a:r>
            <a:r>
              <a:rPr lang="ru-RU" sz="12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стандарта, утверждение Положения о работе комиссии</a:t>
            </a:r>
            <a:r>
              <a:rPr lang="en-US" sz="12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/</a:t>
            </a:r>
            <a:r>
              <a:rPr lang="ru-RU" sz="12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рабочей группы по внедрению профессиональных стандартов </a:t>
            </a:r>
            <a:endParaRPr lang="ru-RU" sz="1200" b="1" dirty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pPr>
              <a:lnSpc>
                <a:spcPts val="1000"/>
              </a:lnSpc>
            </a:pPr>
            <a:endParaRPr lang="ru-RU" sz="1200" b="1" dirty="0" smtClean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r>
              <a:rPr lang="ru-RU" sz="12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Разработка плана мероприятий и графика </a:t>
            </a:r>
            <a:r>
              <a:rPr lang="ru-RU" sz="1200" b="1" dirty="0">
                <a:solidFill>
                  <a:srgbClr val="584300"/>
                </a:solidFill>
                <a:latin typeface="Garamond" panose="02020404030301010803" pitchFamily="18" charset="0"/>
              </a:rPr>
              <a:t>внедрения профессионального </a:t>
            </a:r>
            <a:r>
              <a:rPr lang="ru-RU" sz="12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стандарта</a:t>
            </a:r>
            <a:endParaRPr lang="ru-RU" sz="1200" b="1" dirty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endParaRPr lang="ru-RU" sz="1200" b="1" dirty="0" smtClean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r>
              <a:rPr lang="ru-RU" sz="12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Анализ штатного расписания, составление </a:t>
            </a:r>
            <a:r>
              <a:rPr lang="ru-RU" sz="1200" b="1" dirty="0">
                <a:solidFill>
                  <a:srgbClr val="584300"/>
                </a:solidFill>
                <a:latin typeface="Garamond" panose="02020404030301010803" pitchFamily="18" charset="0"/>
              </a:rPr>
              <a:t>списка работников, нуждающихся в прохождении дополнительного обучения в целях повышения его квалификации по требованиям профессионального </a:t>
            </a:r>
            <a:r>
              <a:rPr lang="ru-RU" sz="12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стандарта</a:t>
            </a:r>
            <a:endParaRPr lang="ru-RU" sz="1200" b="1" dirty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endParaRPr lang="ru-RU" sz="1200" b="1" dirty="0" smtClean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r>
              <a:rPr lang="ru-RU" sz="12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Анализ соответствия названий </a:t>
            </a:r>
            <a:r>
              <a:rPr lang="ru-RU" sz="1200" b="1" dirty="0">
                <a:solidFill>
                  <a:srgbClr val="584300"/>
                </a:solidFill>
                <a:latin typeface="Garamond" panose="02020404030301010803" pitchFamily="18" charset="0"/>
              </a:rPr>
              <a:t>должностей </a:t>
            </a:r>
            <a:r>
              <a:rPr lang="ru-RU" sz="12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требованиям профстандарта</a:t>
            </a:r>
          </a:p>
          <a:p>
            <a:endParaRPr lang="ru-RU" sz="1200" b="1" dirty="0" smtClean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r>
              <a:rPr lang="ru-RU" sz="12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Заключение </a:t>
            </a:r>
            <a:r>
              <a:rPr lang="ru-RU" sz="1200" b="1" dirty="0">
                <a:solidFill>
                  <a:srgbClr val="584300"/>
                </a:solidFill>
                <a:latin typeface="Garamond" panose="02020404030301010803" pitchFamily="18" charset="0"/>
              </a:rPr>
              <a:t>с работником дополнительного соглашения к трудовому договору, в котором учтены особенности применяемого профстандарта </a:t>
            </a:r>
            <a:endParaRPr lang="ru-RU" sz="1200" b="1" dirty="0" smtClean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endParaRPr lang="ru-RU" sz="1200" b="1" dirty="0" smtClean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r>
              <a:rPr lang="ru-RU" sz="12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Проведение </a:t>
            </a:r>
            <a:r>
              <a:rPr lang="ru-RU" sz="1200" b="1" dirty="0">
                <a:solidFill>
                  <a:srgbClr val="584300"/>
                </a:solidFill>
                <a:latin typeface="Garamond" panose="02020404030301010803" pitchFamily="18" charset="0"/>
              </a:rPr>
              <a:t>(при необходимости) дополнительного обучения работника </a:t>
            </a:r>
          </a:p>
          <a:p>
            <a:endParaRPr lang="ru-RU" sz="1200" b="1" cap="small" dirty="0" smtClean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r>
              <a:rPr lang="ru-RU" sz="1200" b="1" dirty="0">
                <a:solidFill>
                  <a:srgbClr val="584300"/>
                </a:solidFill>
                <a:latin typeface="Garamond" panose="02020404030301010803" pitchFamily="18" charset="0"/>
              </a:rPr>
              <a:t>Составление плана-графика </a:t>
            </a:r>
            <a:r>
              <a:rPr lang="ru-RU" sz="12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проведения аттестации сотрудников</a:t>
            </a:r>
            <a:r>
              <a:rPr lang="ru-RU" sz="1200" b="1" dirty="0">
                <a:solidFill>
                  <a:srgbClr val="584300"/>
                </a:solidFill>
                <a:latin typeface="Garamond" panose="02020404030301010803" pitchFamily="18" charset="0"/>
              </a:rPr>
              <a:t> </a:t>
            </a:r>
            <a:r>
              <a:rPr lang="ru-RU" sz="12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в соответствии с законодательство РФ</a:t>
            </a:r>
          </a:p>
          <a:p>
            <a:endParaRPr lang="en-US" sz="1200" b="1" dirty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r>
              <a:rPr lang="ru-RU" sz="12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Внесение </a:t>
            </a:r>
            <a:r>
              <a:rPr lang="ru-RU" sz="1200" b="1" dirty="0">
                <a:solidFill>
                  <a:srgbClr val="584300"/>
                </a:solidFill>
                <a:latin typeface="Garamond" panose="02020404030301010803" pitchFamily="18" charset="0"/>
              </a:rPr>
              <a:t>изменений в локальные нормативные </a:t>
            </a:r>
            <a:r>
              <a:rPr lang="ru-RU" sz="12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акты</a:t>
            </a:r>
          </a:p>
          <a:p>
            <a:endParaRPr lang="ru-RU" sz="1200" b="1" dirty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r>
              <a:rPr lang="ru-RU" sz="12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Подготовка отчета по итогам внедрения профессионального стандарта</a:t>
            </a:r>
            <a:endParaRPr lang="ru-RU" sz="12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2" t="21866" r="29770" b="41848"/>
          <a:stretch/>
        </p:blipFill>
        <p:spPr bwMode="auto">
          <a:xfrm>
            <a:off x="85141" y="1361642"/>
            <a:ext cx="423723" cy="35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2" t="21866" r="29770" b="41848"/>
          <a:stretch/>
        </p:blipFill>
        <p:spPr bwMode="auto">
          <a:xfrm>
            <a:off x="72337" y="1733008"/>
            <a:ext cx="440254" cy="36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2" t="21866" r="29770" b="41848"/>
          <a:stretch/>
        </p:blipFill>
        <p:spPr bwMode="auto">
          <a:xfrm>
            <a:off x="92904" y="2150994"/>
            <a:ext cx="431304" cy="35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2" t="21866" r="29770" b="41848"/>
          <a:stretch/>
        </p:blipFill>
        <p:spPr bwMode="auto">
          <a:xfrm>
            <a:off x="105933" y="2607559"/>
            <a:ext cx="423276" cy="35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2" t="21866" r="29770" b="41848"/>
          <a:stretch/>
        </p:blipFill>
        <p:spPr bwMode="auto">
          <a:xfrm>
            <a:off x="124911" y="3097714"/>
            <a:ext cx="426909" cy="35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2" t="21866" r="29770" b="41848"/>
          <a:stretch/>
        </p:blipFill>
        <p:spPr bwMode="auto">
          <a:xfrm>
            <a:off x="111105" y="3517184"/>
            <a:ext cx="423275" cy="35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2" t="21866" r="29770" b="41848"/>
          <a:stretch/>
        </p:blipFill>
        <p:spPr bwMode="auto">
          <a:xfrm>
            <a:off x="124911" y="3920672"/>
            <a:ext cx="403625" cy="33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452" y="51470"/>
            <a:ext cx="90895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small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основные мероприятия внедрения профстандарта в библиотеке</a:t>
            </a:r>
          </a:p>
          <a:p>
            <a:pPr algn="ctr"/>
            <a:r>
              <a:rPr lang="ru-RU" sz="1600" b="1" cap="small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sz="1600" b="1" cap="small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                    </a:t>
            </a:r>
          </a:p>
          <a:p>
            <a:r>
              <a:rPr lang="ru-RU" sz="1600" b="1" cap="small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sz="1600" b="1" cap="small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                                  </a:t>
            </a:r>
            <a:endParaRPr lang="ru-RU" sz="12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149449" y="555526"/>
            <a:ext cx="8815039" cy="2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49" y="4270120"/>
            <a:ext cx="402371" cy="3353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1" y="901404"/>
            <a:ext cx="402371" cy="3353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2323" y="3920672"/>
            <a:ext cx="97544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8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1826"/>
            <a:ext cx="864096" cy="8694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009" y="175352"/>
            <a:ext cx="6084335" cy="75597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A8FD-A625-4CAD-87C1-8E3E1A8A8141}" type="slidenum">
              <a:rPr lang="ru-RU" altLang="ru-RU" smtClean="0"/>
              <a:pPr/>
              <a:t>24</a:t>
            </a:fld>
            <a:endParaRPr lang="ru-RU" alt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128" y="1072631"/>
            <a:ext cx="4535817" cy="12314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2716" y="1320088"/>
            <a:ext cx="713294" cy="7132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6215" y="2334887"/>
            <a:ext cx="2664296" cy="822516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7194133" y="2274825"/>
            <a:ext cx="1920198" cy="286867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488038" y="1152136"/>
            <a:ext cx="146473" cy="3652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2080" y="3347094"/>
            <a:ext cx="1329632" cy="132963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4167" y="1052736"/>
            <a:ext cx="4413871" cy="3924151"/>
          </a:xfrm>
          <a:prstGeom prst="rect">
            <a:avLst/>
          </a:prstGeom>
          <a:solidFill>
            <a:srgbClr val="FFF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b="1" dirty="0" smtClean="0">
                <a:solidFill>
                  <a:srgbClr val="584300"/>
                </a:solidFill>
                <a:latin typeface="Garamond" panose="02020404030301010803" pitchFamily="18" charset="0"/>
                <a:ea typeface="+mj-ea"/>
                <a:cs typeface="Arial" charset="0"/>
              </a:rPr>
              <a:t>Зачем разрабатываются и принимаются профессиональные стандарты?</a:t>
            </a:r>
            <a:endParaRPr lang="en-US" sz="1100" b="1" dirty="0" smtClean="0">
              <a:solidFill>
                <a:srgbClr val="584300"/>
              </a:solidFill>
              <a:latin typeface="Garamond" panose="02020404030301010803" pitchFamily="18" charset="0"/>
              <a:ea typeface="+mj-ea"/>
              <a:cs typeface="Arial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ru-RU" sz="800" b="1" dirty="0" smtClean="0">
              <a:solidFill>
                <a:srgbClr val="584300"/>
              </a:solidFill>
              <a:latin typeface="Garamond" panose="02020404030301010803" pitchFamily="18" charset="0"/>
              <a:ea typeface="+mj-ea"/>
              <a:cs typeface="Arial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b="1" dirty="0" smtClean="0">
                <a:solidFill>
                  <a:srgbClr val="584300"/>
                </a:solidFill>
                <a:latin typeface="Garamond" panose="02020404030301010803" pitchFamily="18" charset="0"/>
                <a:ea typeface="+mj-ea"/>
                <a:cs typeface="Arial" charset="0"/>
              </a:rPr>
              <a:t>Как часто профессиональные стандарты будут обновляться/добавляться?</a:t>
            </a:r>
            <a:endParaRPr lang="en-US" sz="1100" b="1" dirty="0" smtClean="0">
              <a:solidFill>
                <a:srgbClr val="584300"/>
              </a:solidFill>
              <a:latin typeface="Garamond" panose="02020404030301010803" pitchFamily="18" charset="0"/>
              <a:ea typeface="+mj-ea"/>
              <a:cs typeface="Arial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ru-RU" sz="800" b="1" dirty="0" smtClean="0">
              <a:solidFill>
                <a:srgbClr val="584300"/>
              </a:solidFill>
              <a:latin typeface="Garamond" panose="02020404030301010803" pitchFamily="18" charset="0"/>
              <a:ea typeface="+mj-ea"/>
              <a:cs typeface="Arial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b="1" dirty="0" smtClean="0">
                <a:solidFill>
                  <a:srgbClr val="584300"/>
                </a:solidFill>
                <a:latin typeface="Garamond" panose="02020404030301010803" pitchFamily="18" charset="0"/>
                <a:ea typeface="+mj-ea"/>
                <a:cs typeface="Arial" charset="0"/>
              </a:rPr>
              <a:t>Где можно ознакомиться с содержанием профессиональных стандартов?</a:t>
            </a:r>
            <a:endParaRPr lang="en-US" sz="1100" b="1" dirty="0" smtClean="0">
              <a:solidFill>
                <a:srgbClr val="584300"/>
              </a:solidFill>
              <a:latin typeface="Garamond" panose="02020404030301010803" pitchFamily="18" charset="0"/>
              <a:ea typeface="+mj-ea"/>
              <a:cs typeface="Arial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ru-RU" sz="800" b="1" dirty="0" smtClean="0">
              <a:solidFill>
                <a:srgbClr val="584300"/>
              </a:solidFill>
              <a:latin typeface="Garamond" panose="02020404030301010803" pitchFamily="18" charset="0"/>
              <a:ea typeface="+mj-ea"/>
              <a:cs typeface="Arial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b="1" dirty="0" smtClean="0">
                <a:solidFill>
                  <a:srgbClr val="584300"/>
                </a:solidFill>
                <a:latin typeface="Garamond" panose="02020404030301010803" pitchFamily="18" charset="0"/>
                <a:ea typeface="+mj-ea"/>
                <a:cs typeface="Arial" charset="0"/>
              </a:rPr>
              <a:t>Будут ли отменены ЕКС?</a:t>
            </a:r>
            <a:endParaRPr lang="en-US" sz="1100" b="1" dirty="0" smtClean="0">
              <a:solidFill>
                <a:srgbClr val="584300"/>
              </a:solidFill>
              <a:latin typeface="Garamond" panose="02020404030301010803" pitchFamily="18" charset="0"/>
              <a:ea typeface="+mj-ea"/>
              <a:cs typeface="Arial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ru-RU" sz="800" b="1" dirty="0" smtClean="0">
              <a:solidFill>
                <a:srgbClr val="584300"/>
              </a:solidFill>
              <a:latin typeface="Garamond" panose="02020404030301010803" pitchFamily="18" charset="0"/>
              <a:ea typeface="+mj-ea"/>
              <a:cs typeface="Arial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b="1" dirty="0" smtClean="0">
                <a:solidFill>
                  <a:srgbClr val="584300"/>
                </a:solidFill>
                <a:latin typeface="Garamond" panose="02020404030301010803" pitchFamily="18" charset="0"/>
                <a:ea typeface="+mj-ea"/>
                <a:cs typeface="Arial" charset="0"/>
              </a:rPr>
              <a:t>В каких случаях применение профессиональных стандартов является обязательным?</a:t>
            </a:r>
            <a:endParaRPr lang="en-US" sz="1100" b="1" dirty="0" smtClean="0">
              <a:solidFill>
                <a:srgbClr val="584300"/>
              </a:solidFill>
              <a:latin typeface="Garamond" panose="02020404030301010803" pitchFamily="18" charset="0"/>
              <a:ea typeface="+mj-ea"/>
              <a:cs typeface="Arial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ru-RU" sz="800" b="1" dirty="0" smtClean="0">
              <a:solidFill>
                <a:srgbClr val="584300"/>
              </a:solidFill>
              <a:latin typeface="Garamond" panose="02020404030301010803" pitchFamily="18" charset="0"/>
              <a:ea typeface="+mj-ea"/>
              <a:cs typeface="Arial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b="1" dirty="0" smtClean="0">
                <a:solidFill>
                  <a:srgbClr val="584300"/>
                </a:solidFill>
                <a:latin typeface="Garamond" panose="02020404030301010803" pitchFamily="18" charset="0"/>
                <a:ea typeface="+mj-ea"/>
                <a:cs typeface="Arial" charset="0"/>
              </a:rPr>
              <a:t>Требования профессионального стандарта должны быть прописаны в трудовом договоре</a:t>
            </a:r>
            <a:r>
              <a:rPr lang="en-US" sz="1100" b="1" dirty="0" smtClean="0">
                <a:solidFill>
                  <a:srgbClr val="584300"/>
                </a:solidFill>
                <a:latin typeface="Garamond" panose="02020404030301010803" pitchFamily="18" charset="0"/>
                <a:ea typeface="+mj-ea"/>
                <a:cs typeface="Arial" charset="0"/>
              </a:rPr>
              <a:t> </a:t>
            </a:r>
            <a:r>
              <a:rPr lang="ru-RU" sz="1100" b="1" dirty="0" smtClean="0">
                <a:solidFill>
                  <a:srgbClr val="584300"/>
                </a:solidFill>
                <a:latin typeface="Garamond" panose="02020404030301010803" pitchFamily="18" charset="0"/>
                <a:ea typeface="+mj-ea"/>
                <a:cs typeface="Arial" charset="0"/>
              </a:rPr>
              <a:t>/ должностной инструкции работника в полном объеме или могут быть какие-либо допущения?</a:t>
            </a:r>
            <a:endParaRPr lang="en-US" sz="1100" b="1" dirty="0" smtClean="0">
              <a:solidFill>
                <a:srgbClr val="584300"/>
              </a:solidFill>
              <a:latin typeface="Garamond" panose="02020404030301010803" pitchFamily="18" charset="0"/>
              <a:ea typeface="+mj-ea"/>
              <a:cs typeface="Arial" charset="0"/>
            </a:endParaRPr>
          </a:p>
          <a:p>
            <a:endParaRPr lang="en-US" sz="1100" b="1" dirty="0" smtClean="0">
              <a:solidFill>
                <a:srgbClr val="584300"/>
              </a:solidFill>
              <a:latin typeface="Garamond" panose="02020404030301010803" pitchFamily="18" charset="0"/>
              <a:ea typeface="+mj-ea"/>
              <a:cs typeface="Arial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b="1" dirty="0" smtClean="0">
                <a:solidFill>
                  <a:srgbClr val="584300"/>
                </a:solidFill>
                <a:latin typeface="Garamond" panose="02020404030301010803" pitchFamily="18" charset="0"/>
                <a:ea typeface="+mj-ea"/>
                <a:cs typeface="Arial" charset="0"/>
              </a:rPr>
              <a:t>Должны ли работники привести свою квалификацию с требованиями профессиональных стандартов?</a:t>
            </a:r>
            <a:endParaRPr lang="en-US" sz="1100" b="1" dirty="0" smtClean="0">
              <a:solidFill>
                <a:srgbClr val="584300"/>
              </a:solidFill>
              <a:latin typeface="Garamond" panose="02020404030301010803" pitchFamily="18" charset="0"/>
              <a:ea typeface="+mj-ea"/>
              <a:cs typeface="Arial" charset="0"/>
            </a:endParaRPr>
          </a:p>
          <a:p>
            <a:r>
              <a:rPr lang="ru-RU" sz="1100" b="1" dirty="0" smtClean="0">
                <a:solidFill>
                  <a:srgbClr val="584300"/>
                </a:solidFill>
                <a:latin typeface="Garamond" panose="02020404030301010803" pitchFamily="18" charset="0"/>
                <a:ea typeface="+mj-ea"/>
                <a:cs typeface="Arial" charset="0"/>
              </a:rPr>
              <a:t> </a:t>
            </a:r>
            <a:endParaRPr lang="en-US" sz="1100" b="1" dirty="0" smtClean="0">
              <a:solidFill>
                <a:srgbClr val="584300"/>
              </a:solidFill>
              <a:latin typeface="Garamond" panose="02020404030301010803" pitchFamily="18" charset="0"/>
              <a:ea typeface="+mj-ea"/>
              <a:cs typeface="Arial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b="1" dirty="0" smtClean="0">
                <a:solidFill>
                  <a:srgbClr val="584300"/>
                </a:solidFill>
                <a:latin typeface="Garamond" panose="02020404030301010803" pitchFamily="18" charset="0"/>
                <a:ea typeface="+mj-ea"/>
                <a:cs typeface="Arial" charset="0"/>
              </a:rPr>
              <a:t>Обязанность по направлению на обучение и расходы несет работодатель?</a:t>
            </a:r>
          </a:p>
        </p:txBody>
      </p:sp>
    </p:spTree>
    <p:extLst>
      <p:ext uri="{BB962C8B-B14F-4D97-AF65-F5344CB8AC3E}">
        <p14:creationId xmlns:p14="http://schemas.microsoft.com/office/powerpoint/2010/main" val="32860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61" y="140674"/>
            <a:ext cx="864096" cy="8694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009" y="175352"/>
            <a:ext cx="6084335" cy="75597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A8FD-A625-4CAD-87C1-8E3E1A8A8141}" type="slidenum">
              <a:rPr lang="ru-RU" altLang="ru-RU" smtClean="0"/>
              <a:pPr/>
              <a:t>25</a:t>
            </a:fld>
            <a:endParaRPr lang="ru-RU" alt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" y="1169306"/>
            <a:ext cx="4443163" cy="7250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211" y="1563621"/>
            <a:ext cx="702965" cy="702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8" y="2329372"/>
            <a:ext cx="4448975" cy="16825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66949"/>
            <a:ext cx="911461" cy="91146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488038" y="1152136"/>
            <a:ext cx="146473" cy="3652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09" y="902100"/>
            <a:ext cx="4464391" cy="117217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90" y="2090071"/>
            <a:ext cx="4416196" cy="27865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53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26</a:t>
            </a:fld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97" y="2355726"/>
            <a:ext cx="3020820" cy="20183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172950"/>
            <a:ext cx="9141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rgbClr val="6E5006"/>
              </a:solidFill>
            </a:endParaRPr>
          </a:p>
        </p:txBody>
      </p:sp>
      <p:sp>
        <p:nvSpPr>
          <p:cNvPr id="7" name="Google Shape;181;p14"/>
          <p:cNvSpPr txBox="1">
            <a:spLocks/>
          </p:cNvSpPr>
          <p:nvPr/>
        </p:nvSpPr>
        <p:spPr>
          <a:xfrm>
            <a:off x="0" y="314256"/>
            <a:ext cx="7894206" cy="659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3796BF"/>
              </a:buClr>
              <a:buSzPts val="3000"/>
              <a:defRPr/>
            </a:pPr>
            <a:r>
              <a:rPr lang="ru-RU" altLang="ru-RU" sz="20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СОВЕТ ПО ПРОФЕССИОНАЛЬНЫМ КВАЛИФИКАЦИЯМ (СПК)</a:t>
            </a:r>
          </a:p>
          <a:p>
            <a:pPr algn="ctr">
              <a:buClr>
                <a:srgbClr val="3796BF"/>
              </a:buClr>
              <a:buSzPts val="3000"/>
              <a:defRPr/>
            </a:pPr>
            <a:r>
              <a:rPr lang="ru-RU" altLang="ru-RU" sz="20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В СФЕРЕ КУЛЬТУРЫ</a:t>
            </a:r>
          </a:p>
        </p:txBody>
      </p:sp>
      <p:sp>
        <p:nvSpPr>
          <p:cNvPr id="9" name="Google Shape;181;p14"/>
          <p:cNvSpPr txBox="1">
            <a:spLocks/>
          </p:cNvSpPr>
          <p:nvPr/>
        </p:nvSpPr>
        <p:spPr>
          <a:xfrm>
            <a:off x="3869854" y="1757861"/>
            <a:ext cx="5040561" cy="3065177"/>
          </a:xfrm>
          <a:prstGeom prst="rect">
            <a:avLst/>
          </a:prstGeom>
          <a:solidFill>
            <a:srgbClr val="FFF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3796BF"/>
              </a:buClr>
              <a:buSzPts val="3000"/>
              <a:defRPr/>
            </a:pPr>
            <a:r>
              <a:rPr lang="ru-RU" altLang="ru-RU" sz="20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Основные задачи СПК:</a:t>
            </a:r>
          </a:p>
          <a:p>
            <a:pPr algn="ctr">
              <a:buClr>
                <a:srgbClr val="3796BF"/>
              </a:buClr>
              <a:buSzPts val="3000"/>
              <a:defRPr/>
            </a:pPr>
            <a:endParaRPr lang="ru-RU" altLang="ru-RU" sz="1600" b="1" dirty="0" smtClean="0">
              <a:solidFill>
                <a:srgbClr val="584300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  <a:p>
            <a:pPr marL="285750" indent="-285750">
              <a:buClr>
                <a:srgbClr val="3796BF"/>
              </a:buClr>
              <a:buSzPts val="3000"/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организация </a:t>
            </a:r>
            <a:r>
              <a:rPr lang="ru-RU" altLang="ru-RU" sz="1600" b="1" dirty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разработки отраслевых профессиональных </a:t>
            </a:r>
            <a:r>
              <a:rPr lang="ru-RU" altLang="ru-RU" sz="16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стандартов</a:t>
            </a:r>
          </a:p>
          <a:p>
            <a:pPr marL="285750" indent="-285750">
              <a:buClr>
                <a:srgbClr val="3796BF"/>
              </a:buClr>
              <a:buSzPts val="3000"/>
              <a:buFont typeface="Arial" panose="020B0604020202020204" pitchFamily="34" charset="0"/>
              <a:buChar char="•"/>
              <a:defRPr/>
            </a:pPr>
            <a:endParaRPr lang="ru-RU" altLang="ru-RU" sz="1600" b="1" dirty="0" smtClean="0">
              <a:solidFill>
                <a:srgbClr val="584300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  <a:p>
            <a:pPr marL="285750" indent="-285750">
              <a:buClr>
                <a:srgbClr val="3796BF"/>
              </a:buClr>
              <a:buSzPts val="3000"/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оценка </a:t>
            </a:r>
            <a:r>
              <a:rPr lang="ru-RU" altLang="ru-RU" sz="1600" b="1" dirty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квалификации работников </a:t>
            </a:r>
            <a:r>
              <a:rPr lang="ru-RU" altLang="ru-RU" sz="16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отрасли</a:t>
            </a:r>
          </a:p>
          <a:p>
            <a:pPr marL="285750" indent="-285750">
              <a:buClr>
                <a:srgbClr val="3796BF"/>
              </a:buClr>
              <a:buSzPts val="3000"/>
              <a:buFont typeface="Arial" panose="020B0604020202020204" pitchFamily="34" charset="0"/>
              <a:buChar char="•"/>
              <a:defRPr/>
            </a:pPr>
            <a:endParaRPr lang="ru-RU" altLang="ru-RU" sz="1600" b="1" dirty="0" smtClean="0">
              <a:solidFill>
                <a:srgbClr val="584300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  <a:p>
            <a:pPr marL="285750" indent="-285750">
              <a:buClr>
                <a:srgbClr val="3796BF"/>
              </a:buClr>
              <a:buSzPts val="3000"/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мониторинг </a:t>
            </a:r>
            <a:r>
              <a:rPr lang="ru-RU" altLang="ru-RU" sz="1600" b="1" dirty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отраслевого рынка </a:t>
            </a:r>
            <a:r>
              <a:rPr lang="ru-RU" altLang="ru-RU" sz="16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труда</a:t>
            </a:r>
          </a:p>
          <a:p>
            <a:pPr>
              <a:buClr>
                <a:srgbClr val="3796BF"/>
              </a:buClr>
              <a:buSzPts val="3000"/>
              <a:defRPr/>
            </a:pPr>
            <a:endParaRPr lang="ru-RU" altLang="ru-RU" sz="1600" b="1" dirty="0" smtClean="0">
              <a:solidFill>
                <a:srgbClr val="584300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  <a:p>
            <a:pPr marL="285750" indent="-285750">
              <a:buClr>
                <a:srgbClr val="3796BF"/>
              </a:buClr>
              <a:buSzPts val="3000"/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сопровождение внедрения </a:t>
            </a:r>
            <a:r>
              <a:rPr lang="ru-RU" altLang="ru-RU" sz="1600" b="1" dirty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профессиональных стандартов в подведомственных учреждениях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30" y="1305160"/>
            <a:ext cx="9199313" cy="80021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lvl="0">
              <a:buClr>
                <a:srgbClr val="3796BF"/>
              </a:buClr>
              <a:buSzPts val="3000"/>
              <a:defRPr/>
            </a:pPr>
            <a:r>
              <a:rPr lang="ru-RU" altLang="ru-RU" sz="1400" b="1" dirty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Национальный совет при Президенте Российской Федерации одобрил создание </a:t>
            </a:r>
            <a:r>
              <a:rPr lang="ru-RU" altLang="ru-RU" sz="1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СПК в сфере культуры</a:t>
            </a:r>
            <a:endParaRPr lang="ru-RU" altLang="ru-RU" sz="1400" b="1" dirty="0">
              <a:solidFill>
                <a:srgbClr val="584300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  <a:p>
            <a:pPr lvl="0">
              <a:buClr>
                <a:srgbClr val="3796BF"/>
              </a:buClr>
              <a:buSzPts val="3000"/>
              <a:defRPr/>
            </a:pPr>
            <a:r>
              <a:rPr lang="ru-RU" altLang="ru-RU" sz="1400" b="1" dirty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Протокол № </a:t>
            </a:r>
            <a:r>
              <a:rPr lang="ru-RU" altLang="ru-RU" sz="1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67 от </a:t>
            </a:r>
            <a:r>
              <a:rPr lang="ru-RU" altLang="ru-RU" sz="1400" b="1" dirty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21 сентября 2022 года</a:t>
            </a:r>
          </a:p>
          <a:p>
            <a:pPr algn="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542" y="207602"/>
            <a:ext cx="976940" cy="98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27</a:t>
            </a:fld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026" y="3180316"/>
            <a:ext cx="1455109" cy="1462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9084" y="1346962"/>
            <a:ext cx="8967411" cy="1631216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Профстандарт </a:t>
            </a:r>
            <a:r>
              <a:rPr lang="ru-RU" sz="2000" b="1" dirty="0">
                <a:solidFill>
                  <a:srgbClr val="584300"/>
                </a:solidFill>
                <a:latin typeface="Garamond" panose="02020404030301010803" pitchFamily="18" charset="0"/>
              </a:rPr>
              <a:t>– это ориентир на </a:t>
            </a:r>
            <a:r>
              <a:rPr lang="ru-RU" sz="20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перспективу,</a:t>
            </a:r>
            <a:endParaRPr lang="en-US" sz="2000" b="1" dirty="0" smtClean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дорожная карта </a:t>
            </a:r>
            <a:r>
              <a:rPr lang="ru-RU" sz="2000" b="1" dirty="0">
                <a:solidFill>
                  <a:srgbClr val="584300"/>
                </a:solidFill>
                <a:latin typeface="Garamond" panose="02020404030301010803" pitchFamily="18" charset="0"/>
              </a:rPr>
              <a:t>для отстающих </a:t>
            </a:r>
            <a:endParaRPr lang="en-US" sz="2000" b="1" dirty="0" smtClean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и </a:t>
            </a:r>
            <a:r>
              <a:rPr lang="ru-RU" sz="2000" b="1" dirty="0">
                <a:solidFill>
                  <a:srgbClr val="584300"/>
                </a:solidFill>
                <a:latin typeface="Garamond" panose="02020404030301010803" pitchFamily="18" charset="0"/>
              </a:rPr>
              <a:t>возможность оглянуться для </a:t>
            </a:r>
            <a:r>
              <a:rPr lang="ru-RU" sz="20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впередиидущих</a:t>
            </a:r>
            <a:endParaRPr lang="en-US" sz="2000" b="1" dirty="0" smtClean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pPr algn="ctr"/>
            <a:endParaRPr lang="ru-RU" sz="20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180" y="8761"/>
            <a:ext cx="3663820" cy="13206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88125" cy="13294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531" y="8761"/>
            <a:ext cx="3688125" cy="132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4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89;p15"/>
          <p:cNvSpPr txBox="1">
            <a:spLocks noGrp="1"/>
          </p:cNvSpPr>
          <p:nvPr>
            <p:ph type="ctrTitle"/>
          </p:nvPr>
        </p:nvSpPr>
        <p:spPr>
          <a:xfrm>
            <a:off x="0" y="1203598"/>
            <a:ext cx="9144000" cy="682229"/>
          </a:xfrm>
        </p:spPr>
        <p:txBody>
          <a:bodyPr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 typeface="Oswald" charset="-52"/>
              <a:buNone/>
              <a:defRPr/>
            </a:pPr>
            <a:r>
              <a:rPr lang="ru-RU" altLang="ru-RU" sz="32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  <a:sym typeface="Oswald" charset="-52"/>
              </a:rPr>
              <a:t>СПАСИБО ЗА ВНИМАНИЕ!</a:t>
            </a:r>
          </a:p>
        </p:txBody>
      </p:sp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0" y="2090305"/>
            <a:ext cx="4644008" cy="236988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584300"/>
                </a:solidFill>
                <a:latin typeface="Garamond" panose="02020404030301010803" pitchFamily="18" charset="0"/>
              </a:rPr>
              <a:t>Мезенцева Ольга </a:t>
            </a:r>
            <a:r>
              <a:rPr lang="ru-RU" altLang="ru-RU" sz="20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Петровна,</a:t>
            </a:r>
            <a:endParaRPr lang="ru-RU" altLang="ru-RU" sz="2000" b="1" dirty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pPr algn="ctr" eaLnBrk="1" hangingPunct="1"/>
            <a:r>
              <a:rPr lang="ru-RU" altLang="ru-RU" sz="1800" dirty="0">
                <a:solidFill>
                  <a:srgbClr val="584300"/>
                </a:solidFill>
                <a:latin typeface="Garamond" panose="02020404030301010803" pitchFamily="18" charset="0"/>
              </a:rPr>
              <a:t>заместитель директора по </a:t>
            </a:r>
            <a:r>
              <a:rPr lang="ru-RU" altLang="ru-RU" sz="1800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науке и образовательной деятельности</a:t>
            </a:r>
          </a:p>
          <a:p>
            <a:pPr algn="ctr" eaLnBrk="1" hangingPunct="1"/>
            <a:r>
              <a:rPr lang="ru-RU" altLang="ru-RU" sz="1800" dirty="0" smtClean="0">
                <a:solidFill>
                  <a:srgbClr val="584300"/>
                </a:solidFill>
                <a:latin typeface="Garamond" panose="02020404030301010803" pitchFamily="18" charset="0"/>
              </a:rPr>
              <a:t>Российской государственной</a:t>
            </a:r>
          </a:p>
          <a:p>
            <a:pPr algn="ctr" eaLnBrk="1" hangingPunct="1"/>
            <a:r>
              <a:rPr lang="ru-RU" altLang="ru-RU" sz="1800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детской библиотеки,</a:t>
            </a:r>
            <a:endParaRPr lang="ru-RU" altLang="ru-RU" sz="1800" dirty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pPr algn="ctr" eaLnBrk="1" hangingPunct="1"/>
            <a:r>
              <a:rPr lang="ru-RU" altLang="ru-RU" sz="1800" dirty="0">
                <a:solidFill>
                  <a:srgbClr val="584300"/>
                </a:solidFill>
                <a:latin typeface="Garamond" panose="02020404030301010803" pitchFamily="18" charset="0"/>
              </a:rPr>
              <a:t>кандидат педагогических </a:t>
            </a:r>
            <a:r>
              <a:rPr lang="ru-RU" altLang="ru-RU" sz="1800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наук</a:t>
            </a:r>
          </a:p>
          <a:p>
            <a:pPr algn="ctr" eaLnBrk="1" hangingPunct="1"/>
            <a:endParaRPr lang="ru-RU" altLang="ru-RU" sz="1800" dirty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altLang="ru-RU" sz="2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PROF-STANDART@RGDB.RU</a:t>
            </a:r>
            <a:endParaRPr lang="ru-RU" altLang="ru-RU" sz="20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380" y="2089766"/>
            <a:ext cx="4404620" cy="24450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1387"/>
            <a:ext cx="1224136" cy="12241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751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5091113"/>
            <a:ext cx="9144000" cy="0"/>
          </a:xfrm>
          <a:prstGeom prst="line">
            <a:avLst/>
          </a:prstGeom>
          <a:ln w="76200">
            <a:solidFill>
              <a:srgbClr val="584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181;p14"/>
          <p:cNvSpPr txBox="1">
            <a:spLocks/>
          </p:cNvSpPr>
          <p:nvPr/>
        </p:nvSpPr>
        <p:spPr>
          <a:xfrm>
            <a:off x="1619672" y="201761"/>
            <a:ext cx="7524328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3796BF"/>
              </a:buClr>
              <a:buSzPts val="3000"/>
              <a:buFont typeface="Oswald" charset="-52"/>
              <a:buNone/>
              <a:defRPr/>
            </a:pP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НОРМАТИВНЫЕ  ОСНОВЫ РАЗРАБОТКИ  ПРОФСТАНДАРТА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7787" y="1786809"/>
            <a:ext cx="4286111" cy="1477328"/>
          </a:xfrm>
          <a:prstGeom prst="rect">
            <a:avLst/>
          </a:prstGeom>
          <a:solidFill>
            <a:srgbClr val="FFF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E5006"/>
                </a:solidFill>
                <a:latin typeface="Garamond" pitchFamily="18" charset="0"/>
              </a:rPr>
              <a:t>Указ Президента РФ</a:t>
            </a:r>
          </a:p>
          <a:p>
            <a:r>
              <a:rPr lang="ru-RU" b="1" dirty="0" smtClean="0">
                <a:solidFill>
                  <a:srgbClr val="6E5006"/>
                </a:solidFill>
                <a:latin typeface="Garamond" pitchFamily="18" charset="0"/>
              </a:rPr>
              <a:t>от 7 мая 2012 г. N 597</a:t>
            </a:r>
          </a:p>
          <a:p>
            <a:r>
              <a:rPr lang="ru-RU" b="1" dirty="0" smtClean="0">
                <a:solidFill>
                  <a:srgbClr val="6E5006"/>
                </a:solidFill>
                <a:latin typeface="Garamond" pitchFamily="18" charset="0"/>
              </a:rPr>
              <a:t>«О мероприятиях по реализации государственной социальной политики»</a:t>
            </a:r>
            <a:endParaRPr lang="ru-RU" dirty="0">
              <a:solidFill>
                <a:srgbClr val="6E5006"/>
              </a:solidFill>
              <a:latin typeface="Garamond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99071" y="1714989"/>
            <a:ext cx="1728192" cy="1261884"/>
          </a:xfrm>
          <a:prstGeom prst="rect">
            <a:avLst/>
          </a:prstGeom>
          <a:solidFill>
            <a:srgbClr val="FFF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44C1A3">
                    <a:lumMod val="50000"/>
                  </a:srgbClr>
                </a:solidFill>
                <a:latin typeface="Garamond" pitchFamily="18" charset="0"/>
              </a:rPr>
              <a:t>более </a:t>
            </a:r>
            <a:r>
              <a:rPr lang="ru-RU" sz="4000" b="1" dirty="0">
                <a:solidFill>
                  <a:srgbClr val="C00000"/>
                </a:solidFill>
                <a:latin typeface="Cambria" pitchFamily="18" charset="0"/>
              </a:rPr>
              <a:t>1</a:t>
            </a:r>
            <a:r>
              <a:rPr lang="en-US" sz="4000" b="1" dirty="0">
                <a:solidFill>
                  <a:srgbClr val="C00000"/>
                </a:solidFill>
                <a:latin typeface="Cambria" pitchFamily="18" charset="0"/>
              </a:rPr>
              <a:t>500</a:t>
            </a:r>
            <a:endParaRPr lang="ru-RU" sz="4000" b="1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профессиональных стандартов</a:t>
            </a:r>
            <a:endParaRPr lang="ru-RU" sz="12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2437" y="2101712"/>
            <a:ext cx="2376264" cy="1077218"/>
          </a:xfrm>
          <a:prstGeom prst="rect">
            <a:avLst/>
          </a:prstGeom>
          <a:solidFill>
            <a:srgbClr val="FFF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ambria" pitchFamily="18" charset="0"/>
              </a:rPr>
              <a:t>3</a:t>
            </a:r>
            <a:r>
              <a:rPr lang="en-US" sz="4000" b="1" dirty="0" smtClean="0">
                <a:solidFill>
                  <a:srgbClr val="C00000"/>
                </a:solidFill>
                <a:latin typeface="Cambria" pitchFamily="18" charset="0"/>
              </a:rPr>
              <a:t>4</a:t>
            </a:r>
            <a:endParaRPr lang="ru-RU" sz="40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области профессиональной деятельности</a:t>
            </a:r>
            <a:endParaRPr lang="ru-RU" sz="1200" b="1" dirty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3928" y="3495023"/>
            <a:ext cx="4984809" cy="523220"/>
          </a:xfrm>
          <a:prstGeom prst="rect">
            <a:avLst/>
          </a:prstGeom>
          <a:solidFill>
            <a:srgbClr val="FFF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Реестр профстандартов </a:t>
            </a:r>
          </a:p>
          <a:p>
            <a:pPr algn="ctr"/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https://profstandart-rosmintrud.ru/reestr-profstandartov/</a:t>
            </a:r>
            <a:endParaRPr lang="ru-RU" sz="1400" b="1" dirty="0" smtClean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3982853"/>
            <a:ext cx="702965" cy="702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01761"/>
            <a:ext cx="97544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3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11823" y="1234229"/>
            <a:ext cx="8989600" cy="182613"/>
          </a:xfrm>
          <a:prstGeom prst="rect">
            <a:avLst/>
          </a:prstGeom>
          <a:solidFill>
            <a:srgbClr val="EBF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11823" y="3286131"/>
            <a:ext cx="8817895" cy="1285884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П</a:t>
            </a:r>
            <a:endParaRPr lang="ru-RU" sz="105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-1980728" y="1654860"/>
            <a:ext cx="6000792" cy="42862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 smtClean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1823" y="2928940"/>
            <a:ext cx="8817895" cy="285752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Экспертный совет и рабочая группа</a:t>
            </a:r>
            <a:endParaRPr lang="ru-RU" sz="20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823" y="3357568"/>
            <a:ext cx="3812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AD4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Руководители и ведущие специалисты национальных, федеральных и  региональных библиотек</a:t>
            </a:r>
            <a:endParaRPr 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1920" y="3305164"/>
            <a:ext cx="2304256" cy="107721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Представители системы профессионального образования</a:t>
            </a:r>
            <a:endParaRPr 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6176" y="3357568"/>
            <a:ext cx="2520280" cy="83099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Консультант</a:t>
            </a:r>
          </a:p>
          <a:p>
            <a:pPr marL="285750" indent="-285750"/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     ВНИИ труда Минтруда России</a:t>
            </a:r>
            <a:endParaRPr 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ctangle 20"/>
          <p:cNvSpPr/>
          <p:nvPr/>
        </p:nvSpPr>
        <p:spPr>
          <a:xfrm>
            <a:off x="111823" y="1142990"/>
            <a:ext cx="8817895" cy="239678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Проектный</a:t>
            </a:r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</a:t>
            </a:r>
            <a:r>
              <a:rPr lang="ru-RU" sz="20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офис РГДБ</a:t>
            </a:r>
            <a:r>
              <a:rPr lang="ru-R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ectangle 21"/>
          <p:cNvSpPr/>
          <p:nvPr/>
        </p:nvSpPr>
        <p:spPr>
          <a:xfrm>
            <a:off x="111823" y="1428743"/>
            <a:ext cx="8817895" cy="1435252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«Российской </a:t>
            </a:r>
            <a:r>
              <a:rPr lang="ru-RU" sz="1600" b="1" dirty="0">
                <a:solidFill>
                  <a:srgbClr val="584300"/>
                </a:solidFill>
                <a:latin typeface="Garamond" panose="02020404030301010803" pitchFamily="18" charset="0"/>
              </a:rPr>
              <a:t>государственной детской библиотеке (М</a:t>
            </a:r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. А</a:t>
            </a:r>
            <a:r>
              <a:rPr lang="ru-RU" sz="1600" b="1" dirty="0">
                <a:solidFill>
                  <a:srgbClr val="584300"/>
                </a:solidFill>
                <a:latin typeface="Garamond" panose="02020404030301010803" pitchFamily="18" charset="0"/>
              </a:rPr>
              <a:t>. Веденяпина) сформировать на базе библиотеки рабочую группу по разработке профессиональных </a:t>
            </a:r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стандартов»</a:t>
            </a:r>
          </a:p>
          <a:p>
            <a:endParaRPr lang="ru-RU" sz="1200" b="1" dirty="0" smtClean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r>
              <a:rPr lang="ru-RU" sz="14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(</a:t>
            </a:r>
            <a:r>
              <a:rPr lang="ru-RU" sz="1400" b="1" dirty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Совет библиотек при Министерстве культуры Российской Федерации</a:t>
            </a:r>
          </a:p>
          <a:p>
            <a:r>
              <a:rPr lang="ru-RU" sz="1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Протокол </a:t>
            </a:r>
            <a:r>
              <a:rPr lang="ru-RU" sz="1400" b="1" dirty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№ П-153 от 26 августа 2020 г</a:t>
            </a:r>
            <a:r>
              <a:rPr lang="ru-RU" sz="1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.)</a:t>
            </a:r>
            <a:endParaRPr lang="ru-RU" sz="1400" b="1" dirty="0">
              <a:solidFill>
                <a:srgbClr val="5843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008AD4"/>
              </a:buClr>
            </a:pPr>
            <a:endParaRPr lang="ru-RU" sz="105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Google Shape;181;p14"/>
          <p:cNvSpPr txBox="1">
            <a:spLocks/>
          </p:cNvSpPr>
          <p:nvPr/>
        </p:nvSpPr>
        <p:spPr>
          <a:xfrm>
            <a:off x="1619672" y="140911"/>
            <a:ext cx="7524328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3796BF"/>
              </a:buClr>
              <a:buSzPts val="3000"/>
              <a:defRPr/>
            </a:pPr>
            <a:r>
              <a:rPr lang="ru-RU" altLang="ru-RU" sz="2400" b="1" dirty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КТО РАЗРАБАТЫВАЛ </a:t>
            </a: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ПРОФСТАНДАРТ</a:t>
            </a:r>
            <a:endParaRPr lang="ru-RU" altLang="ru-RU" sz="2400" b="1" dirty="0">
              <a:solidFill>
                <a:srgbClr val="584300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5091113"/>
            <a:ext cx="9144000" cy="0"/>
          </a:xfrm>
          <a:prstGeom prst="line">
            <a:avLst/>
          </a:prstGeom>
          <a:ln w="76200">
            <a:solidFill>
              <a:srgbClr val="584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0"/>
          <p:cNvSpPr/>
          <p:nvPr/>
        </p:nvSpPr>
        <p:spPr>
          <a:xfrm>
            <a:off x="111823" y="4445402"/>
            <a:ext cx="8817895" cy="305630"/>
          </a:xfrm>
          <a:prstGeom prst="rect">
            <a:avLst/>
          </a:prstGeom>
          <a:solidFill>
            <a:srgbClr val="FFFFCC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Разработка  ПС  в тесном взаимодействии с РБА</a:t>
            </a:r>
            <a:endParaRPr lang="ru-RU" sz="20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23" y="72584"/>
            <a:ext cx="97544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3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5</a:t>
            </a:fld>
            <a:endParaRPr lang="ru-RU" alt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411" y="1465964"/>
            <a:ext cx="6922589" cy="33380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1" y="1361128"/>
            <a:ext cx="3901767" cy="1445099"/>
          </a:xfrm>
          <a:prstGeom prst="rect">
            <a:avLst/>
          </a:prstGeom>
          <a:solidFill>
            <a:srgbClr val="FFF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382186" y="4155926"/>
            <a:ext cx="6601038" cy="576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161" y="204303"/>
            <a:ext cx="91218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3796BF"/>
              </a:buClr>
              <a:buSzPts val="3000"/>
              <a:defRPr/>
            </a:pP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НОРМАТИВНЫЕ  </a:t>
            </a:r>
            <a:r>
              <a:rPr lang="ru-RU" altLang="ru-RU" sz="2400" b="1" dirty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ОСНОВЫ РАЗРАБОТКИ  </a:t>
            </a: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ПРОФСТАНДАРТА</a:t>
            </a:r>
            <a:r>
              <a:rPr lang="en-US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 </a:t>
            </a:r>
            <a:r>
              <a:rPr lang="ru-RU" altLang="ru-RU" sz="32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БИД</a:t>
            </a:r>
            <a:endParaRPr lang="ru-RU" altLang="ru-RU" sz="3200" b="1" dirty="0">
              <a:solidFill>
                <a:srgbClr val="584300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32" y="3462417"/>
            <a:ext cx="97544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6</a:t>
            </a:fld>
            <a:endParaRPr lang="ru-RU" altLang="ru-RU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3154126" y="2229263"/>
            <a:ext cx="5786478" cy="646331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584300"/>
                </a:solidFill>
                <a:latin typeface="Garamond" panose="02020404030301010803" pitchFamily="18" charset="0"/>
              </a:rPr>
              <a:t>р</a:t>
            </a:r>
            <a:r>
              <a:rPr lang="ru-RU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езультат </a:t>
            </a:r>
            <a:r>
              <a:rPr lang="ru-RU" b="1" dirty="0">
                <a:solidFill>
                  <a:srgbClr val="584300"/>
                </a:solidFill>
                <a:latin typeface="Garamond" panose="02020404030301010803" pitchFamily="18" charset="0"/>
              </a:rPr>
              <a:t>объективного процесса </a:t>
            </a:r>
            <a:r>
              <a:rPr lang="ru-RU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развития квалификационных </a:t>
            </a:r>
            <a:r>
              <a:rPr lang="ru-RU" b="1" dirty="0">
                <a:solidFill>
                  <a:srgbClr val="584300"/>
                </a:solidFill>
                <a:latin typeface="Garamond" panose="02020404030301010803" pitchFamily="18" charset="0"/>
              </a:rPr>
              <a:t>характеристик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3154126" y="3077380"/>
            <a:ext cx="5786478" cy="646331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  <a:buClr>
                <a:srgbClr val="008AD4"/>
              </a:buClr>
            </a:pPr>
            <a:r>
              <a:rPr lang="ru-RU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передовой документ в помощь образованию и работодателям</a:t>
            </a:r>
            <a:endParaRPr lang="ru-RU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-1764704" y="2121840"/>
            <a:ext cx="7670086" cy="3571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cs typeface="Arial" panose="020B0604020202020204" pitchFamily="34" charset="0"/>
              </a:rPr>
              <a:t>	</a:t>
            </a:r>
            <a:endParaRPr lang="ru-RU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Прямоугольник 2"/>
          <p:cNvSpPr>
            <a:spLocks noChangeArrowheads="1"/>
          </p:cNvSpPr>
          <p:nvPr/>
        </p:nvSpPr>
        <p:spPr bwMode="auto">
          <a:xfrm>
            <a:off x="118904" y="1851670"/>
            <a:ext cx="2875475" cy="1546577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ru-RU" alt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ru-RU" alt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ПРОФЕССИОНАЛЬНЫЙ  СТАНДАРТ</a:t>
            </a:r>
          </a:p>
          <a:p>
            <a:pPr algn="ctr" eaLnBrk="1" hangingPunct="1">
              <a:buFontTx/>
              <a:buNone/>
            </a:pPr>
            <a:r>
              <a:rPr lang="ru-RU" alt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ru-RU" alt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</a:t>
            </a:r>
            <a:endParaRPr lang="ru-RU" alt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54126" y="1342393"/>
            <a:ext cx="5786478" cy="642941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новая, современная, инновационная характеристика профессии</a:t>
            </a:r>
            <a:endParaRPr lang="ru-RU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0" y="5091113"/>
            <a:ext cx="9144000" cy="0"/>
          </a:xfrm>
          <a:prstGeom prst="line">
            <a:avLst/>
          </a:prstGeom>
          <a:ln w="76200">
            <a:solidFill>
              <a:srgbClr val="584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ogle Shape;181;p14"/>
          <p:cNvSpPr txBox="1">
            <a:spLocks/>
          </p:cNvSpPr>
          <p:nvPr/>
        </p:nvSpPr>
        <p:spPr>
          <a:xfrm>
            <a:off x="1619672" y="142859"/>
            <a:ext cx="7524328" cy="844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3796BF"/>
              </a:buClr>
              <a:buSzPts val="3000"/>
              <a:defRPr/>
            </a:pP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ПРОФЕССИОНАЛЬНЫЙ  СТАНДАРТ:</a:t>
            </a:r>
            <a:r>
              <a:rPr lang="en-US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 </a:t>
            </a: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ВАЖНО</a:t>
            </a:r>
            <a:endParaRPr lang="ru-RU" altLang="ru-RU" sz="2400" b="1" dirty="0">
              <a:solidFill>
                <a:srgbClr val="584300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3154126" y="3925497"/>
            <a:ext cx="5786478" cy="646331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rgbClr val="584300"/>
                </a:solidFill>
                <a:latin typeface="Garamond" pitchFamily="18" charset="0"/>
                <a:ea typeface="Calibri" panose="020F0502020204030204" pitchFamily="34" charset="0"/>
              </a:rPr>
              <a:t>разрабатывается на вид профессиональной деятельности</a:t>
            </a:r>
            <a:endParaRPr lang="ru-RU" b="1" dirty="0">
              <a:solidFill>
                <a:srgbClr val="584300"/>
              </a:solidFill>
              <a:latin typeface="Garamond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51512"/>
            <a:ext cx="97544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5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7</a:t>
            </a:fld>
            <a:endParaRPr lang="ru-RU" altLang="ru-RU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-1764704" y="2121840"/>
            <a:ext cx="7670086" cy="3571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cs typeface="Arial" panose="020B0604020202020204" pitchFamily="34" charset="0"/>
              </a:rPr>
              <a:t>	</a:t>
            </a:r>
            <a:endParaRPr lang="ru-RU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Прямоугольник 2"/>
          <p:cNvSpPr>
            <a:spLocks noChangeArrowheads="1"/>
          </p:cNvSpPr>
          <p:nvPr/>
        </p:nvSpPr>
        <p:spPr bwMode="auto">
          <a:xfrm>
            <a:off x="251520" y="1746052"/>
            <a:ext cx="2448272" cy="2039020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ru-RU" alt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ru-RU" altLang="ru-RU" sz="14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ПРОФЕССИОНАЛЬНЫЙ  СТАНДАРТ</a:t>
            </a:r>
          </a:p>
          <a:p>
            <a:pPr algn="ctr" eaLnBrk="1" hangingPunct="1">
              <a:buFontTx/>
              <a:buNone/>
            </a:pPr>
            <a:endParaRPr lang="ru-RU" alt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altLang="ru-RU" sz="32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БИД</a:t>
            </a:r>
            <a:r>
              <a:rPr lang="ru-RU" alt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</a:t>
            </a:r>
            <a:endParaRPr lang="ru-RU" alt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alt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</a:t>
            </a:r>
            <a:endParaRPr lang="ru-RU" alt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0" y="5091113"/>
            <a:ext cx="9144000" cy="0"/>
          </a:xfrm>
          <a:prstGeom prst="line">
            <a:avLst/>
          </a:prstGeom>
          <a:ln w="76200">
            <a:solidFill>
              <a:srgbClr val="584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ogle Shape;181;p14"/>
          <p:cNvSpPr txBox="1">
            <a:spLocks/>
          </p:cNvSpPr>
          <p:nvPr/>
        </p:nvSpPr>
        <p:spPr>
          <a:xfrm>
            <a:off x="1345513" y="156872"/>
            <a:ext cx="7668344" cy="58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3796BF"/>
              </a:buClr>
              <a:buSzPts val="3000"/>
              <a:defRPr/>
            </a:pP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ПРОФЕССИОНАЛЬНЫЙ  СТАНДАРТ </a:t>
            </a:r>
            <a:r>
              <a:rPr lang="ru-RU" altLang="ru-RU" sz="32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БИД</a:t>
            </a: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:</a:t>
            </a:r>
            <a:r>
              <a:rPr lang="en-US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 </a:t>
            </a: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ВАЖНО</a:t>
            </a:r>
            <a:endParaRPr lang="ru-RU" altLang="ru-RU" sz="2400" b="1" dirty="0">
              <a:solidFill>
                <a:srgbClr val="584300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2860576" y="915095"/>
            <a:ext cx="6192688" cy="646331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  <a:buClr>
                <a:srgbClr val="008AD4"/>
              </a:buClr>
            </a:pPr>
            <a:r>
              <a:rPr lang="ru-RU" b="1" dirty="0" smtClean="0">
                <a:solidFill>
                  <a:srgbClr val="584300"/>
                </a:solidFill>
                <a:latin typeface="Garamond" pitchFamily="18" charset="0"/>
                <a:ea typeface="Calibri" panose="020F0502020204030204" pitchFamily="34" charset="0"/>
              </a:rPr>
              <a:t>будет применяться в библиотеках, независимо от их уровня и ведомственной принадлежности</a:t>
            </a:r>
            <a:endParaRPr lang="ru-RU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2858818" y="1672840"/>
            <a:ext cx="6187685" cy="646331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  <a:buClr>
                <a:srgbClr val="008AD4"/>
              </a:buClr>
            </a:pPr>
            <a:r>
              <a:rPr lang="ru-RU" b="1" dirty="0">
                <a:solidFill>
                  <a:srgbClr val="584300"/>
                </a:solidFill>
                <a:latin typeface="Garamond" pitchFamily="18" charset="0"/>
                <a:ea typeface="Calibri" panose="020F0502020204030204" pitchFamily="34" charset="0"/>
              </a:rPr>
              <a:t>п</a:t>
            </a:r>
            <a:r>
              <a:rPr lang="ru-RU" b="1" dirty="0" smtClean="0">
                <a:solidFill>
                  <a:srgbClr val="584300"/>
                </a:solidFill>
                <a:latin typeface="Garamond" pitchFamily="18" charset="0"/>
                <a:ea typeface="Calibri" panose="020F0502020204030204" pitchFamily="34" charset="0"/>
              </a:rPr>
              <a:t>оэтапно </a:t>
            </a:r>
            <a:r>
              <a:rPr lang="ru-RU" b="1" dirty="0">
                <a:solidFill>
                  <a:srgbClr val="584300"/>
                </a:solidFill>
                <a:latin typeface="Garamond" pitchFamily="18" charset="0"/>
                <a:ea typeface="Calibri" panose="020F0502020204030204" pitchFamily="34" charset="0"/>
              </a:rPr>
              <a:t>заменяет Единый  квалификационный  справочник  должностей  (</a:t>
            </a:r>
            <a:r>
              <a:rPr lang="ru-RU" b="1" dirty="0" smtClean="0">
                <a:solidFill>
                  <a:srgbClr val="584300"/>
                </a:solidFill>
                <a:latin typeface="Garamond" pitchFamily="18" charset="0"/>
                <a:ea typeface="Calibri" panose="020F0502020204030204" pitchFamily="34" charset="0"/>
              </a:rPr>
              <a:t>ЕКС)</a:t>
            </a:r>
            <a:endParaRPr lang="ru-RU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2847932" y="2402304"/>
            <a:ext cx="6205331" cy="921845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  <a:buClr>
                <a:srgbClr val="008AD4"/>
              </a:buClr>
            </a:pPr>
            <a:r>
              <a:rPr lang="ru-RU" b="1" dirty="0">
                <a:solidFill>
                  <a:srgbClr val="584300"/>
                </a:solidFill>
                <a:latin typeface="Garamond" pitchFamily="18" charset="0"/>
                <a:ea typeface="Calibri" panose="020F0502020204030204" pitchFamily="34" charset="0"/>
              </a:rPr>
              <a:t>з</a:t>
            </a:r>
            <a:r>
              <a:rPr lang="ru-RU" b="1" dirty="0" smtClean="0">
                <a:solidFill>
                  <a:srgbClr val="584300"/>
                </a:solidFill>
                <a:latin typeface="Garamond" pitchFamily="18" charset="0"/>
                <a:ea typeface="Calibri" panose="020F0502020204030204" pitchFamily="34" charset="0"/>
              </a:rPr>
              <a:t>адаёт планку современных требований и ориентиров для выстраивания кадровой политики и образования</a:t>
            </a:r>
            <a:endParaRPr lang="ru-RU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2847932" y="3461906"/>
            <a:ext cx="6209456" cy="646331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  <a:buClr>
                <a:srgbClr val="008AD4"/>
              </a:buClr>
            </a:pPr>
            <a:r>
              <a:rPr lang="ru-RU" b="1" dirty="0">
                <a:solidFill>
                  <a:srgbClr val="584300"/>
                </a:solidFill>
                <a:latin typeface="Garamond" pitchFamily="18" charset="0"/>
                <a:ea typeface="Calibri" panose="020F0502020204030204" pitchFamily="34" charset="0"/>
              </a:rPr>
              <a:t>р</a:t>
            </a:r>
            <a:r>
              <a:rPr lang="ru-RU" b="1" dirty="0" smtClean="0">
                <a:solidFill>
                  <a:srgbClr val="584300"/>
                </a:solidFill>
                <a:latin typeface="Garamond" pitchFamily="18" charset="0"/>
                <a:ea typeface="Calibri" panose="020F0502020204030204" pitchFamily="34" charset="0"/>
              </a:rPr>
              <a:t>езультат консолидированного решения библиотечного профессионального сообщества</a:t>
            </a:r>
            <a:endParaRPr lang="ru-RU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2858818" y="4223837"/>
            <a:ext cx="6187685" cy="369332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  <a:buClr>
                <a:srgbClr val="008AD4"/>
              </a:buClr>
            </a:pPr>
            <a:r>
              <a:rPr lang="ru-RU" b="1" dirty="0" smtClean="0">
                <a:solidFill>
                  <a:srgbClr val="584300"/>
                </a:solidFill>
                <a:latin typeface="Garamond" pitchFamily="18" charset="0"/>
                <a:ea typeface="Calibri" panose="020F0502020204030204" pitchFamily="34" charset="0"/>
              </a:rPr>
              <a:t>не отменяет ни одного нормативного правового акта</a:t>
            </a:r>
            <a:endParaRPr lang="ru-RU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40" y="222429"/>
            <a:ext cx="97544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1692696" y="1065117"/>
            <a:ext cx="7607768" cy="59634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505" y="1321460"/>
            <a:ext cx="8840334" cy="411088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2293232" y="13696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584300"/>
                </a:solidFill>
                <a:latin typeface="Garamond" panose="02020404030301010803" pitchFamily="18" charset="0"/>
              </a:rPr>
              <a:t>Работники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2936" y="1369668"/>
            <a:ext cx="1730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584300"/>
                </a:solidFill>
                <a:latin typeface="Garamond" panose="02020404030301010803" pitchFamily="18" charset="0"/>
              </a:rPr>
              <a:t>Работодатели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1716" y="2451631"/>
            <a:ext cx="2160240" cy="2146742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28588" indent="-128588">
              <a:spcAft>
                <a:spcPts val="450"/>
              </a:spcAft>
              <a:buClr>
                <a:srgbClr val="008AD4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Определение трудовых функций работников</a:t>
            </a:r>
          </a:p>
          <a:p>
            <a:pPr marL="128588" indent="-128588">
              <a:spcAft>
                <a:spcPts val="450"/>
              </a:spcAft>
              <a:buClr>
                <a:srgbClr val="008AD4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Разработка штатных расписаний, должностных инструкций</a:t>
            </a:r>
          </a:p>
          <a:p>
            <a:pPr marL="128588" indent="-128588">
              <a:spcAft>
                <a:spcPts val="450"/>
              </a:spcAft>
              <a:buClr>
                <a:srgbClr val="008AD4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Аттестация работников</a:t>
            </a:r>
          </a:p>
          <a:p>
            <a:pPr marL="128588" indent="-128588">
              <a:spcAft>
                <a:spcPts val="450"/>
              </a:spcAft>
              <a:buClr>
                <a:srgbClr val="008AD4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Организация обучения работников и  прохождения процедуры независимой оценки квалификации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5236" y="1397219"/>
            <a:ext cx="276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584300"/>
                </a:solidFill>
                <a:latin typeface="Garamond" panose="02020404030301010803" pitchFamily="18" charset="0"/>
              </a:rPr>
              <a:t>Система образования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42083" y="2455540"/>
            <a:ext cx="2405755" cy="1785104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AD4"/>
              </a:buClr>
            </a:pP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Положения ПС учитываются</a:t>
            </a:r>
            <a:r>
              <a:rPr lang="en-US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/>
            </a:r>
            <a:br>
              <a:rPr lang="en-US" sz="1100" b="1" dirty="0">
                <a:solidFill>
                  <a:srgbClr val="584300"/>
                </a:solidFill>
                <a:latin typeface="Garamond" panose="02020404030301010803" pitchFamily="18" charset="0"/>
              </a:rPr>
            </a:b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при формировании:</a:t>
            </a:r>
          </a:p>
          <a:p>
            <a:pPr>
              <a:buClr>
                <a:srgbClr val="008AD4"/>
              </a:buClr>
            </a:pP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федеральных государственных образовательных стандартов профессионального образования; профессиональных образовательных программ</a:t>
            </a:r>
            <a:b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</a:b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и </a:t>
            </a:r>
            <a:r>
              <a:rPr lang="ru-RU" sz="11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их </a:t>
            </a: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профессионально-общественной аккредитации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8" y="13696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584300"/>
                </a:solidFill>
                <a:latin typeface="Garamond" panose="02020404030301010803" pitchFamily="18" charset="0"/>
              </a:rPr>
              <a:t>Молодежь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495" y="2443017"/>
            <a:ext cx="1891467" cy="1446550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AD4"/>
              </a:buClr>
            </a:pP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ПС позволяет выбрать профессию исходя</a:t>
            </a:r>
            <a:r>
              <a:rPr lang="en-US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/>
            </a:r>
            <a:br>
              <a:rPr lang="en-US" sz="1100" b="1" dirty="0">
                <a:solidFill>
                  <a:srgbClr val="584300"/>
                </a:solidFill>
                <a:latin typeface="Garamond" panose="02020404030301010803" pitchFamily="18" charset="0"/>
              </a:rPr>
            </a:b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из требований</a:t>
            </a:r>
            <a:b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</a:b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к квалификации работника, спланировать обучение</a:t>
            </a:r>
            <a:r>
              <a:rPr lang="en-US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/>
            </a:r>
            <a:br>
              <a:rPr lang="en-US" sz="1100" b="1" dirty="0">
                <a:solidFill>
                  <a:srgbClr val="584300"/>
                </a:solidFill>
                <a:latin typeface="Garamond" panose="02020404030301010803" pitchFamily="18" charset="0"/>
              </a:rPr>
            </a:b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и профессиональную карьеру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9341" y="2443017"/>
            <a:ext cx="2232248" cy="2485296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28588" indent="-128588">
              <a:spcAft>
                <a:spcPts val="450"/>
              </a:spcAft>
              <a:buClr>
                <a:srgbClr val="008AD4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Выбрать дополнительные профессиональные программы при смене профессии</a:t>
            </a:r>
          </a:p>
          <a:p>
            <a:pPr marL="128588" indent="-128588">
              <a:spcAft>
                <a:spcPts val="450"/>
              </a:spcAft>
              <a:buClr>
                <a:srgbClr val="008AD4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Повысить конкурентоспособность</a:t>
            </a:r>
            <a:b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</a:b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на рынке труда</a:t>
            </a:r>
            <a:b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</a:b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или в организации</a:t>
            </a:r>
          </a:p>
          <a:p>
            <a:pPr marL="128588" indent="-128588">
              <a:spcAft>
                <a:spcPts val="450"/>
              </a:spcAft>
              <a:buClr>
                <a:srgbClr val="008AD4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Определить необходимость прохождения независимой оценки квалификации</a:t>
            </a:r>
          </a:p>
          <a:p>
            <a:pPr marL="128588" indent="-128588">
              <a:spcAft>
                <a:spcPts val="450"/>
              </a:spcAft>
              <a:buClr>
                <a:srgbClr val="008AD4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Спланировать карьерный рост 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688110" y="1795862"/>
            <a:ext cx="586238" cy="576064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2720193" y="1795862"/>
            <a:ext cx="586238" cy="576064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4860032" y="1795862"/>
            <a:ext cx="586238" cy="576064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7295014" y="1817471"/>
            <a:ext cx="586238" cy="576064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Google Shape;181;p14"/>
          <p:cNvSpPr txBox="1">
            <a:spLocks/>
          </p:cNvSpPr>
          <p:nvPr/>
        </p:nvSpPr>
        <p:spPr>
          <a:xfrm>
            <a:off x="1619672" y="201761"/>
            <a:ext cx="7524328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3796BF"/>
              </a:buClr>
              <a:buSzPts val="3000"/>
              <a:defRPr/>
            </a:pPr>
            <a:r>
              <a:rPr lang="ru-RU" altLang="ru-RU" sz="2400" b="1" dirty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ПРОФЕССИОНАЛЬНЫЕ </a:t>
            </a: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 СТАНДАРТЫ: </a:t>
            </a:r>
            <a:r>
              <a:rPr lang="ru-RU" altLang="ru-RU" sz="2400" b="1" dirty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НАПРАВЛЕНИЯ </a:t>
            </a: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 ПРИМЕНЕНИЯ</a:t>
            </a:r>
            <a:endParaRPr lang="ru-RU" altLang="ru-RU" sz="2400" b="1" dirty="0">
              <a:solidFill>
                <a:srgbClr val="584300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0" y="5091113"/>
            <a:ext cx="9144000" cy="0"/>
          </a:xfrm>
          <a:prstGeom prst="line">
            <a:avLst/>
          </a:prstGeom>
          <a:ln w="76200">
            <a:solidFill>
              <a:srgbClr val="584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03" y="172976"/>
            <a:ext cx="97544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8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9</a:t>
            </a:fld>
            <a:endParaRPr lang="ru-RU" alt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11152" y="48351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584300"/>
                </a:solidFill>
                <a:latin typeface="Garamond" panose="02020404030301010803" pitchFamily="18" charset="0"/>
                <a:ea typeface="+mj-ea"/>
                <a:cs typeface="Arial" charset="0"/>
              </a:rPr>
              <a:t>ПРОФЕССИОНАЛЬНЫЙ СТАНДАРТ: СОДЕРЖАНИЕ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62" y="151571"/>
            <a:ext cx="975445" cy="981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102" y="1486969"/>
            <a:ext cx="2678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584300"/>
                </a:solidFill>
                <a:latin typeface="Garamond" panose="02020404030301010803" pitchFamily="18" charset="0"/>
                <a:ea typeface="+mj-ea"/>
                <a:cs typeface="Arial" charset="0"/>
              </a:rPr>
              <a:t>Раздел </a:t>
            </a:r>
            <a:r>
              <a:rPr lang="en-US" sz="2400" b="1" dirty="0">
                <a:solidFill>
                  <a:srgbClr val="584300"/>
                </a:solidFill>
                <a:latin typeface="Garamond" panose="02020404030301010803" pitchFamily="18" charset="0"/>
                <a:ea typeface="+mj-ea"/>
                <a:cs typeface="Arial" charset="0"/>
              </a:rPr>
              <a:t>I</a:t>
            </a:r>
            <a:r>
              <a:rPr lang="ru-RU" sz="2400" b="1" dirty="0">
                <a:solidFill>
                  <a:srgbClr val="584300"/>
                </a:solidFill>
                <a:latin typeface="Garamond" panose="02020404030301010803" pitchFamily="18" charset="0"/>
                <a:ea typeface="+mj-ea"/>
                <a:cs typeface="Arial" charset="0"/>
              </a:rPr>
              <a:t>. </a:t>
            </a:r>
            <a:endParaRPr lang="ru-RU" sz="2400" b="1" dirty="0" smtClean="0">
              <a:solidFill>
                <a:srgbClr val="584300"/>
              </a:solidFill>
              <a:latin typeface="Garamond" panose="02020404030301010803" pitchFamily="18" charset="0"/>
              <a:ea typeface="+mj-ea"/>
              <a:cs typeface="Arial" charset="0"/>
            </a:endParaRPr>
          </a:p>
          <a:p>
            <a:r>
              <a:rPr 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ea typeface="+mj-ea"/>
                <a:cs typeface="Arial" charset="0"/>
              </a:rPr>
              <a:t>Общие </a:t>
            </a:r>
            <a:r>
              <a:rPr lang="ru-RU" sz="2400" b="1" dirty="0">
                <a:solidFill>
                  <a:srgbClr val="584300"/>
                </a:solidFill>
                <a:latin typeface="Garamond" panose="02020404030301010803" pitchFamily="18" charset="0"/>
                <a:ea typeface="+mj-ea"/>
                <a:cs typeface="Arial" charset="0"/>
              </a:rPr>
              <a:t>сведения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40" y="1491630"/>
            <a:ext cx="6262218" cy="31446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98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14577</TotalTime>
  <Words>1131</Words>
  <Application>Microsoft Office PowerPoint</Application>
  <PresentationFormat>Экран (16:9)</PresentationFormat>
  <Paragraphs>283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Cambria</vt:lpstr>
      <vt:lpstr>Wingdings</vt:lpstr>
      <vt:lpstr>Calibri</vt:lpstr>
      <vt:lpstr>Calibri Light</vt:lpstr>
      <vt:lpstr>Times New Roman</vt:lpstr>
      <vt:lpstr>Oswald</vt:lpstr>
      <vt:lpstr>Garamond</vt:lpstr>
      <vt:lpstr>Arial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админ</dc:creator>
  <cp:lastModifiedBy>Заместитель по научной деятельности</cp:lastModifiedBy>
  <cp:revision>701</cp:revision>
  <cp:lastPrinted>2023-02-15T07:32:51Z</cp:lastPrinted>
  <dcterms:modified xsi:type="dcterms:W3CDTF">2023-03-22T15:07:52Z</dcterms:modified>
</cp:coreProperties>
</file>